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94" r:id="rId3"/>
    <p:sldId id="305" r:id="rId4"/>
    <p:sldId id="295" r:id="rId5"/>
    <p:sldId id="296" r:id="rId6"/>
    <p:sldId id="298" r:id="rId7"/>
    <p:sldId id="304" r:id="rId8"/>
    <p:sldId id="302" r:id="rId9"/>
    <p:sldId id="271" r:id="rId10"/>
    <p:sldId id="297" r:id="rId11"/>
    <p:sldId id="281" r:id="rId12"/>
    <p:sldId id="278" r:id="rId13"/>
    <p:sldId id="282" r:id="rId14"/>
    <p:sldId id="293" r:id="rId15"/>
    <p:sldId id="301" r:id="rId16"/>
    <p:sldId id="303" r:id="rId17"/>
    <p:sldId id="279" r:id="rId18"/>
    <p:sldId id="284" r:id="rId19"/>
    <p:sldId id="269" r:id="rId20"/>
    <p:sldId id="306" r:id="rId21"/>
    <p:sldId id="307" r:id="rId22"/>
    <p:sldId id="308" r:id="rId23"/>
    <p:sldId id="331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323" r:id="rId39"/>
    <p:sldId id="324" r:id="rId40"/>
    <p:sldId id="325" r:id="rId41"/>
    <p:sldId id="326" r:id="rId42"/>
    <p:sldId id="327" r:id="rId43"/>
    <p:sldId id="328" r:id="rId44"/>
    <p:sldId id="329" r:id="rId45"/>
    <p:sldId id="330" r:id="rId46"/>
  </p:sldIdLst>
  <p:sldSz cx="18288000" cy="10287000"/>
  <p:notesSz cx="6858000" cy="9144000"/>
  <p:embeddedFontLst>
    <p:embeddedFont>
      <p:font typeface="Pretendard Bold" panose="020B0600000101010101" charset="-127"/>
      <p:bold r:id="rId47"/>
    </p:embeddedFont>
    <p:embeddedFont>
      <p:font typeface="Pretendard Regular" panose="020B0600000101010101" charset="-127"/>
      <p:regular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맑은 고딕" panose="020B0503020000020004" pitchFamily="50" charset="-127"/>
      <p:regular r:id="rId53"/>
      <p:bold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C2CA"/>
    <a:srgbClr val="E0526A"/>
    <a:srgbClr val="E67487"/>
    <a:srgbClr val="9A565C"/>
    <a:srgbClr val="CA2440"/>
    <a:srgbClr val="504CA2"/>
    <a:srgbClr val="F7FB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57" autoAdjust="0"/>
    <p:restoredTop sz="94622" autoAdjust="0"/>
  </p:normalViewPr>
  <p:slideViewPr>
    <p:cSldViewPr>
      <p:cViewPr varScale="1">
        <p:scale>
          <a:sx n="109" d="100"/>
          <a:sy n="109" d="100"/>
        </p:scale>
        <p:origin x="228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4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3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3.png"/><Relationship Id="rId9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slide" Target="slide16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3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235200" cy="139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16052800" y="10147300"/>
            <a:ext cx="2235200" cy="139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52500" y="1016000"/>
            <a:ext cx="14516100" cy="311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13600" dirty="0" smtClean="0">
                <a:solidFill>
                  <a:srgbClr val="CA2440"/>
                </a:solidFill>
                <a:ea typeface="Pretendard Bold"/>
              </a:rPr>
              <a:t>FFT</a:t>
            </a:r>
            <a:r>
              <a:rPr lang="en-US" altLang="ko-KR" sz="13600" dirty="0" smtClean="0">
                <a:solidFill>
                  <a:srgbClr val="222222"/>
                </a:solidFill>
                <a:ea typeface="Pretendard Bold"/>
              </a:rPr>
              <a:t> </a:t>
            </a:r>
            <a:r>
              <a:rPr lang="en-US" altLang="ko-KR" sz="13600" dirty="0" smtClean="0">
                <a:ea typeface="Pretendard Bold"/>
              </a:rPr>
              <a:t>Architecture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2500" y="5600700"/>
            <a:ext cx="11861800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0000"/>
              </a:lnSpc>
            </a:pPr>
            <a:r>
              <a:rPr lang="en-US" altLang="ko-KR" sz="5000" dirty="0" smtClean="0">
                <a:solidFill>
                  <a:srgbClr val="222222"/>
                </a:solidFill>
                <a:latin typeface="Pretendard Regular"/>
              </a:rPr>
              <a:t>7</a:t>
            </a:r>
            <a:r>
              <a:rPr lang="ko-KR" altLang="en-US" sz="5000" dirty="0" smtClean="0">
                <a:solidFill>
                  <a:srgbClr val="222222"/>
                </a:solidFill>
                <a:latin typeface="Pretendard Regular"/>
              </a:rPr>
              <a:t>조</a:t>
            </a:r>
            <a:endParaRPr lang="en-US" altLang="ko-KR" sz="5000" b="0" i="0" u="none" strike="noStrike" dirty="0">
              <a:solidFill>
                <a:srgbClr val="222222"/>
              </a:solidFill>
              <a:latin typeface="Pretendard Regular"/>
            </a:endParaRPr>
          </a:p>
          <a:p>
            <a:pPr lvl="0" algn="l">
              <a:lnSpc>
                <a:spcPct val="150000"/>
              </a:lnSpc>
            </a:pPr>
            <a:r>
              <a:rPr lang="en-US" altLang="ko-KR" sz="5000" dirty="0">
                <a:solidFill>
                  <a:srgbClr val="222222"/>
                </a:solidFill>
                <a:latin typeface="Pretendard Regular"/>
              </a:rPr>
              <a:t>	 </a:t>
            </a:r>
            <a:r>
              <a:rPr lang="ko-KR" altLang="en-US" sz="5000" dirty="0" err="1" smtClean="0">
                <a:solidFill>
                  <a:srgbClr val="222222"/>
                </a:solidFill>
                <a:latin typeface="Pretendard Regular"/>
              </a:rPr>
              <a:t>강석현</a:t>
            </a:r>
            <a:r>
              <a:rPr lang="en-US" altLang="ko-KR" sz="5000" dirty="0" smtClean="0">
                <a:solidFill>
                  <a:srgbClr val="222222"/>
                </a:solidFill>
                <a:latin typeface="Pretendard Regular"/>
              </a:rPr>
              <a:t>, </a:t>
            </a:r>
            <a:r>
              <a:rPr lang="ko-KR" altLang="en-US" sz="5000" dirty="0" smtClean="0">
                <a:solidFill>
                  <a:srgbClr val="222222"/>
                </a:solidFill>
                <a:latin typeface="Pretendard Regular"/>
              </a:rPr>
              <a:t>문우진</a:t>
            </a:r>
            <a:r>
              <a:rPr lang="en-US" altLang="ko-KR" sz="5000" dirty="0" smtClean="0">
                <a:solidFill>
                  <a:srgbClr val="222222"/>
                </a:solidFill>
                <a:latin typeface="Pretendard Regular"/>
              </a:rPr>
              <a:t>, </a:t>
            </a:r>
            <a:r>
              <a:rPr lang="ko-KR" altLang="en-US" sz="5000" dirty="0" err="1" smtClean="0">
                <a:solidFill>
                  <a:srgbClr val="222222"/>
                </a:solidFill>
                <a:latin typeface="Pretendard Regular"/>
              </a:rPr>
              <a:t>박승헌</a:t>
            </a:r>
            <a:r>
              <a:rPr lang="en-US" altLang="ko-KR" sz="5000" dirty="0" smtClean="0">
                <a:solidFill>
                  <a:srgbClr val="222222"/>
                </a:solidFill>
                <a:latin typeface="Pretendard Regular"/>
              </a:rPr>
              <a:t>, </a:t>
            </a:r>
            <a:r>
              <a:rPr lang="ko-KR" altLang="en-US" sz="5000" dirty="0" smtClean="0">
                <a:solidFill>
                  <a:srgbClr val="222222"/>
                </a:solidFill>
                <a:latin typeface="Pretendard Regular"/>
              </a:rPr>
              <a:t>최지우</a:t>
            </a:r>
            <a:endParaRPr lang="en-US" altLang="ko-KR" sz="5000" b="0" i="0" u="none" strike="noStrike" dirty="0">
              <a:solidFill>
                <a:srgbClr val="222222"/>
              </a:solidFill>
              <a:latin typeface="Pretendard Regular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11658600" y="8902700"/>
            <a:ext cx="6324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altLang="ko-KR" sz="4000" dirty="0">
                <a:solidFill>
                  <a:srgbClr val="222222"/>
                </a:solidFill>
                <a:latin typeface="Pretendard Regular"/>
              </a:rPr>
              <a:t>AI </a:t>
            </a:r>
            <a:r>
              <a:rPr lang="ko-KR" altLang="ko-KR" sz="4000" dirty="0">
                <a:solidFill>
                  <a:srgbClr val="222222"/>
                </a:solidFill>
                <a:ea typeface="Pretendard Regular"/>
              </a:rPr>
              <a:t>시스템</a:t>
            </a:r>
            <a:r>
              <a:rPr lang="en-US" altLang="ko-KR" sz="4000" dirty="0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altLang="ko-KR" sz="4000" dirty="0">
                <a:solidFill>
                  <a:srgbClr val="222222"/>
                </a:solidFill>
                <a:ea typeface="Pretendard Regular"/>
              </a:rPr>
              <a:t>반도체</a:t>
            </a:r>
            <a:r>
              <a:rPr lang="en-US" altLang="ko-KR" sz="4000" dirty="0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altLang="ko-KR" sz="4000" dirty="0">
                <a:solidFill>
                  <a:srgbClr val="222222"/>
                </a:solidFill>
                <a:ea typeface="Pretendard Regular"/>
              </a:rPr>
              <a:t>설계</a:t>
            </a:r>
            <a:r>
              <a:rPr lang="en-US" altLang="ko-KR" sz="4000" dirty="0">
                <a:solidFill>
                  <a:srgbClr val="222222"/>
                </a:solidFill>
                <a:latin typeface="Pretendard Regular"/>
              </a:rPr>
              <a:t> 2</a:t>
            </a:r>
            <a:r>
              <a:rPr lang="ko-KR" altLang="ko-KR" sz="4000" dirty="0" smtClean="0">
                <a:solidFill>
                  <a:srgbClr val="222222"/>
                </a:solidFill>
                <a:ea typeface="Pretendard Regular"/>
              </a:rPr>
              <a:t>기</a:t>
            </a:r>
            <a:endParaRPr lang="ko-KR" sz="4000" b="0" i="0" u="none" strike="noStrike" dirty="0">
              <a:solidFill>
                <a:srgbClr val="222222"/>
              </a:solidFill>
              <a:ea typeface="Pretendard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1914772"/>
            <a:ext cx="16344900" cy="815975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sp>
        <p:nvSpPr>
          <p:cNvPr id="138" name="TextBox 6"/>
          <p:cNvSpPr txBox="1"/>
          <p:nvPr/>
        </p:nvSpPr>
        <p:spPr>
          <a:xfrm>
            <a:off x="14414500" y="1117600"/>
            <a:ext cx="2984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대한상공회의소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서울기술교육센터</a:t>
            </a:r>
          </a:p>
          <a:p>
            <a:pPr lvl="0" algn="r">
              <a:lnSpc>
                <a:spcPct val="116199"/>
              </a:lnSpc>
            </a:pP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AI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시스템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반도체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설계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2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</a:t>
            </a:r>
          </a:p>
        </p:txBody>
      </p:sp>
      <p:pic>
        <p:nvPicPr>
          <p:cNvPr id="139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424323"/>
            <a:ext cx="901700" cy="101600"/>
          </a:xfrm>
          <a:prstGeom prst="rect">
            <a:avLst/>
          </a:prstGeom>
        </p:spPr>
      </p:pic>
      <p:sp>
        <p:nvSpPr>
          <p:cNvPr id="140" name="TextBox 5"/>
          <p:cNvSpPr txBox="1"/>
          <p:nvPr/>
        </p:nvSpPr>
        <p:spPr>
          <a:xfrm>
            <a:off x="965200" y="691023"/>
            <a:ext cx="81026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6400" dirty="0" smtClean="0">
                <a:solidFill>
                  <a:srgbClr val="C13844"/>
                </a:solidFill>
                <a:latin typeface="Pretendard Bold" panose="020B0600000101010101" charset="-127"/>
                <a:ea typeface="Pretendard Bold" panose="020B0600000101010101" charset="-127"/>
              </a:rPr>
              <a:t>FFT Architecture</a:t>
            </a:r>
            <a:endParaRPr lang="ko-KR" sz="6400" b="0" i="0" u="none" strike="noStrike" dirty="0">
              <a:solidFill>
                <a:srgbClr val="22222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792" y="1574800"/>
            <a:ext cx="13293716" cy="834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6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2546524"/>
            <a:ext cx="16344900" cy="6692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65200" y="1257300"/>
            <a:ext cx="107696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6400" dirty="0" smtClean="0">
                <a:solidFill>
                  <a:srgbClr val="C13844"/>
                </a:solidFill>
                <a:latin typeface="Pretendard Bold" panose="020B0600000101010101" charset="-127"/>
                <a:ea typeface="Pretendard Bold" panose="020B0600000101010101" charset="-127"/>
              </a:rPr>
              <a:t>SQNR</a:t>
            </a:r>
            <a:endParaRPr lang="ko-KR" altLang="ko-KR" sz="6400" dirty="0">
              <a:solidFill>
                <a:srgbClr val="22222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8" name="TextBox 6"/>
          <p:cNvSpPr txBox="1"/>
          <p:nvPr/>
        </p:nvSpPr>
        <p:spPr>
          <a:xfrm>
            <a:off x="14414500" y="1117600"/>
            <a:ext cx="2984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대한상공회의소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서울기술교육센터</a:t>
            </a:r>
          </a:p>
          <a:p>
            <a:pPr lvl="0" algn="r">
              <a:lnSpc>
                <a:spcPct val="116199"/>
              </a:lnSpc>
            </a:pP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AI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시스템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반도체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설계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2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27150" y="2933700"/>
            <a:ext cx="15621000" cy="27084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ko-KR" sz="3500" dirty="0" smtClean="0">
                <a:latin typeface="Pretendard Bold" panose="020B0600000101010101" charset="-127"/>
                <a:ea typeface="Pretendard Bold" panose="020B0600000101010101" charset="-127"/>
              </a:rPr>
              <a:t>SQNR, </a:t>
            </a:r>
            <a:r>
              <a:rPr lang="ko-KR" altLang="en-US" sz="3500" dirty="0" smtClean="0">
                <a:latin typeface="Pretendard Bold" panose="020B0600000101010101" charset="-127"/>
                <a:ea typeface="Pretendard Bold" panose="020B0600000101010101" charset="-127"/>
              </a:rPr>
              <a:t>신호 대 양자화 잡음 비율</a:t>
            </a:r>
            <a:r>
              <a:rPr lang="en-US" altLang="ko-KR" sz="3500" dirty="0" smtClean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altLang="ko-KR" sz="3500" dirty="0" smtClean="0">
                <a:latin typeface="Pretendard Regular" panose="020B0600000101010101" charset="-127"/>
                <a:ea typeface="Pretendard Regular" panose="020B0600000101010101" charset="-127"/>
              </a:rPr>
              <a:t>(Signal to Quantization Noise Ratio)</a:t>
            </a:r>
            <a:endParaRPr lang="en-US" altLang="ko-KR" sz="30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dirty="0" smtClean="0">
                <a:latin typeface="Pretendard Regular" panose="020B0600000101010101" charset="-127"/>
                <a:ea typeface="Pretendard Regular" panose="020B0600000101010101" charset="-127"/>
              </a:rPr>
              <a:t> : Digital </a:t>
            </a:r>
            <a:r>
              <a:rPr lang="ko-KR" altLang="en-US" sz="3000" dirty="0" smtClean="0">
                <a:latin typeface="Pretendard Regular" panose="020B0600000101010101" charset="-127"/>
                <a:ea typeface="Pretendard Regular" panose="020B0600000101010101" charset="-127"/>
              </a:rPr>
              <a:t>신호 처리에서 </a:t>
            </a:r>
            <a:r>
              <a:rPr lang="en-US" altLang="ko-KR" sz="3000" dirty="0" smtClean="0">
                <a:latin typeface="Pretendard Regular" panose="020B0600000101010101" charset="-127"/>
                <a:ea typeface="Pretendard Regular" panose="020B0600000101010101" charset="-127"/>
              </a:rPr>
              <a:t>Quantization </a:t>
            </a:r>
            <a:r>
              <a:rPr lang="ko-KR" altLang="en-US" sz="3000" dirty="0" smtClean="0">
                <a:latin typeface="Pretendard Regular" panose="020B0600000101010101" charset="-127"/>
                <a:ea typeface="Pretendard Regular" panose="020B0600000101010101" charset="-127"/>
              </a:rPr>
              <a:t>진행 간 발생하는 오차 수준을 측정하는 지표</a:t>
            </a:r>
            <a:endParaRPr lang="en-US" altLang="ko-KR" sz="3000" dirty="0" smtClean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>
              <a:lnSpc>
                <a:spcPct val="150000"/>
              </a:lnSpc>
            </a:pPr>
            <a:endParaRPr lang="en-US" altLang="ko-KR" sz="3000" dirty="0" smtClean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dirty="0" smtClean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endParaRPr lang="en-US" altLang="ko-KR" sz="30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4287917"/>
            <a:ext cx="6267450" cy="904875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743584"/>
              </p:ext>
            </p:extLst>
          </p:nvPr>
        </p:nvGraphicFramePr>
        <p:xfrm>
          <a:off x="1600200" y="5433694"/>
          <a:ext cx="15163800" cy="3519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1900">
                  <a:extLst>
                    <a:ext uri="{9D8B030D-6E8A-4147-A177-3AD203B41FA5}">
                      <a16:colId xmlns:a16="http://schemas.microsoft.com/office/drawing/2014/main" val="2748481035"/>
                    </a:ext>
                  </a:extLst>
                </a:gridCol>
                <a:gridCol w="7581900">
                  <a:extLst>
                    <a:ext uri="{9D8B030D-6E8A-4147-A177-3AD203B41FA5}">
                      <a16:colId xmlns:a16="http://schemas.microsoft.com/office/drawing/2014/main" val="3036890585"/>
                    </a:ext>
                  </a:extLst>
                </a:gridCol>
              </a:tblGrid>
              <a:tr h="4873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Input</a:t>
                      </a:r>
                      <a:r>
                        <a:rPr lang="en-US" altLang="ko-KR" sz="2500" baseline="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Signal Type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530944"/>
                  </a:ext>
                </a:extLst>
              </a:tr>
              <a:tr h="4873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Random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Cosine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645639"/>
                  </a:ext>
                </a:extLst>
              </a:tr>
              <a:tr h="2545162">
                <a:tc>
                  <a:txBody>
                    <a:bodyPr/>
                    <a:lstStyle/>
                    <a:p>
                      <a:pPr algn="ctr" latinLnBrk="1"/>
                      <a:endParaRPr lang="ko-KR" altLang="en-US" sz="2500" b="1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157137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0" y="6581776"/>
            <a:ext cx="7315200" cy="220836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7979" y="6581776"/>
            <a:ext cx="7218546" cy="220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4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2546524"/>
            <a:ext cx="16344900" cy="6692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65200" y="1257300"/>
            <a:ext cx="112268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6400" dirty="0" smtClean="0">
                <a:solidFill>
                  <a:srgbClr val="C13844"/>
                </a:solidFill>
                <a:latin typeface="Pretendard Bold" panose="020B0600000101010101" charset="-127"/>
                <a:ea typeface="Pretendard Bold" panose="020B0600000101010101" charset="-127"/>
              </a:rPr>
              <a:t>SQNR without CBFP</a:t>
            </a:r>
            <a:endParaRPr lang="ko-KR" altLang="ko-KR" sz="6400" dirty="0">
              <a:solidFill>
                <a:srgbClr val="22222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8" name="TextBox 6"/>
          <p:cNvSpPr txBox="1"/>
          <p:nvPr/>
        </p:nvSpPr>
        <p:spPr>
          <a:xfrm>
            <a:off x="14414500" y="1117600"/>
            <a:ext cx="2984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대한상공회의소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서울기술교육센터</a:t>
            </a:r>
          </a:p>
          <a:p>
            <a:pPr lvl="0" algn="r">
              <a:lnSpc>
                <a:spcPct val="116199"/>
              </a:lnSpc>
            </a:pP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AI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시스템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반도체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설계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2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29916"/>
              </p:ext>
            </p:extLst>
          </p:nvPr>
        </p:nvGraphicFramePr>
        <p:xfrm>
          <a:off x="1676400" y="3695700"/>
          <a:ext cx="14887731" cy="52950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24">
                  <a:extLst>
                    <a:ext uri="{9D8B030D-6E8A-4147-A177-3AD203B41FA5}">
                      <a16:colId xmlns:a16="http://schemas.microsoft.com/office/drawing/2014/main" val="947794270"/>
                    </a:ext>
                  </a:extLst>
                </a:gridCol>
                <a:gridCol w="1008024">
                  <a:extLst>
                    <a:ext uri="{9D8B030D-6E8A-4147-A177-3AD203B41FA5}">
                      <a16:colId xmlns:a16="http://schemas.microsoft.com/office/drawing/2014/main" val="3279548870"/>
                    </a:ext>
                  </a:extLst>
                </a:gridCol>
                <a:gridCol w="1124334">
                  <a:extLst>
                    <a:ext uri="{9D8B030D-6E8A-4147-A177-3AD203B41FA5}">
                      <a16:colId xmlns:a16="http://schemas.microsoft.com/office/drawing/2014/main" val="1538863929"/>
                    </a:ext>
                  </a:extLst>
                </a:gridCol>
                <a:gridCol w="1124334">
                  <a:extLst>
                    <a:ext uri="{9D8B030D-6E8A-4147-A177-3AD203B41FA5}">
                      <a16:colId xmlns:a16="http://schemas.microsoft.com/office/drawing/2014/main" val="802012237"/>
                    </a:ext>
                  </a:extLst>
                </a:gridCol>
                <a:gridCol w="1124333">
                  <a:extLst>
                    <a:ext uri="{9D8B030D-6E8A-4147-A177-3AD203B41FA5}">
                      <a16:colId xmlns:a16="http://schemas.microsoft.com/office/drawing/2014/main" val="2024716837"/>
                    </a:ext>
                  </a:extLst>
                </a:gridCol>
                <a:gridCol w="1124334">
                  <a:extLst>
                    <a:ext uri="{9D8B030D-6E8A-4147-A177-3AD203B41FA5}">
                      <a16:colId xmlns:a16="http://schemas.microsoft.com/office/drawing/2014/main" val="2753056999"/>
                    </a:ext>
                  </a:extLst>
                </a:gridCol>
                <a:gridCol w="1124334">
                  <a:extLst>
                    <a:ext uri="{9D8B030D-6E8A-4147-A177-3AD203B41FA5}">
                      <a16:colId xmlns:a16="http://schemas.microsoft.com/office/drawing/2014/main" val="2212949419"/>
                    </a:ext>
                  </a:extLst>
                </a:gridCol>
                <a:gridCol w="1124334">
                  <a:extLst>
                    <a:ext uri="{9D8B030D-6E8A-4147-A177-3AD203B41FA5}">
                      <a16:colId xmlns:a16="http://schemas.microsoft.com/office/drawing/2014/main" val="3573372553"/>
                    </a:ext>
                  </a:extLst>
                </a:gridCol>
                <a:gridCol w="1124334">
                  <a:extLst>
                    <a:ext uri="{9D8B030D-6E8A-4147-A177-3AD203B41FA5}">
                      <a16:colId xmlns:a16="http://schemas.microsoft.com/office/drawing/2014/main" val="2460331684"/>
                    </a:ext>
                  </a:extLst>
                </a:gridCol>
                <a:gridCol w="1124333">
                  <a:extLst>
                    <a:ext uri="{9D8B030D-6E8A-4147-A177-3AD203B41FA5}">
                      <a16:colId xmlns:a16="http://schemas.microsoft.com/office/drawing/2014/main" val="1245875629"/>
                    </a:ext>
                  </a:extLst>
                </a:gridCol>
                <a:gridCol w="1124334">
                  <a:extLst>
                    <a:ext uri="{9D8B030D-6E8A-4147-A177-3AD203B41FA5}">
                      <a16:colId xmlns:a16="http://schemas.microsoft.com/office/drawing/2014/main" val="981788779"/>
                    </a:ext>
                  </a:extLst>
                </a:gridCol>
                <a:gridCol w="1124334">
                  <a:extLst>
                    <a:ext uri="{9D8B030D-6E8A-4147-A177-3AD203B41FA5}">
                      <a16:colId xmlns:a16="http://schemas.microsoft.com/office/drawing/2014/main" val="844356016"/>
                    </a:ext>
                  </a:extLst>
                </a:gridCol>
                <a:gridCol w="1628345">
                  <a:extLst>
                    <a:ext uri="{9D8B030D-6E8A-4147-A177-3AD203B41FA5}">
                      <a16:colId xmlns:a16="http://schemas.microsoft.com/office/drawing/2014/main" val="3589367626"/>
                    </a:ext>
                  </a:extLst>
                </a:gridCol>
              </a:tblGrid>
              <a:tr h="691053">
                <a:tc rowSpan="3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구분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1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Input Type 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939103"/>
                  </a:ext>
                </a:extLst>
              </a:tr>
              <a:tr h="590908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Random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Cosine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696835"/>
                  </a:ext>
                </a:extLst>
              </a:tr>
              <a:tr h="4860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2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3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4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5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6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7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8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9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10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174219"/>
                  </a:ext>
                </a:extLst>
              </a:tr>
              <a:tr h="58785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Signal Power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175328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174424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171812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176470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181216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175169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181670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167271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171685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182102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168923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228430"/>
                  </a:ext>
                </a:extLst>
              </a:tr>
              <a:tr h="58785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Noise Power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34377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17531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25646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31340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47034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26492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25942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45817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37908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58529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14.81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060775"/>
                  </a:ext>
                </a:extLst>
              </a:tr>
              <a:tr h="587855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aseline="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SQNR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aseline="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dB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7.08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9.98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8.26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7.5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5.86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8.2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8.45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5.62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6.56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4.92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40.57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157137"/>
                  </a:ext>
                </a:extLst>
              </a:tr>
              <a:tr h="5878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aseline="0" dirty="0" err="1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Avg</a:t>
                      </a:r>
                      <a:endParaRPr lang="en-US" altLang="ko-KR" sz="2000" baseline="0" dirty="0" smtClean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7.24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383099"/>
                  </a:ext>
                </a:extLst>
              </a:tr>
              <a:tr h="58785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Min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4.92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3159741"/>
                  </a:ext>
                </a:extLst>
              </a:tr>
              <a:tr h="5878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Max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9.98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1017404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371600" y="2875541"/>
            <a:ext cx="9982200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ko-KR" sz="3500" dirty="0" smtClean="0">
                <a:latin typeface="Pretendard Bold" panose="020B0600000101010101" charset="-127"/>
                <a:ea typeface="Pretendard Bold" panose="020B0600000101010101" charset="-127"/>
              </a:rPr>
              <a:t>SQNR (</a:t>
            </a:r>
            <a:r>
              <a:rPr lang="en-US" altLang="ko-KR" sz="3500" dirty="0" smtClean="0">
                <a:solidFill>
                  <a:srgbClr val="0070C0"/>
                </a:solidFill>
                <a:latin typeface="Pretendard Bold" panose="020B0600000101010101" charset="-127"/>
                <a:ea typeface="Pretendard Bold" panose="020B0600000101010101" charset="-127"/>
              </a:rPr>
              <a:t>CBFP </a:t>
            </a:r>
            <a:r>
              <a:rPr lang="ko-KR" altLang="en-US" sz="3500" dirty="0" err="1" smtClean="0">
                <a:solidFill>
                  <a:srgbClr val="0070C0"/>
                </a:solidFill>
                <a:latin typeface="Pretendard Bold" panose="020B0600000101010101" charset="-127"/>
                <a:ea typeface="Pretendard Bold" panose="020B0600000101010101" charset="-127"/>
              </a:rPr>
              <a:t>미적용</a:t>
            </a:r>
            <a:r>
              <a:rPr lang="en-US" altLang="ko-KR" sz="3500" dirty="0" smtClean="0">
                <a:latin typeface="Pretendard Bold" panose="020B0600000101010101" charset="-127"/>
                <a:ea typeface="Pretendard Bold" panose="020B0600000101010101" charset="-127"/>
              </a:rPr>
              <a:t>, FFT)</a:t>
            </a:r>
            <a:endParaRPr lang="en-US" altLang="ko-KR" sz="35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8839200" y="7353300"/>
            <a:ext cx="914400" cy="3810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5316200" y="7658100"/>
            <a:ext cx="914400" cy="381000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8610600" y="4465158"/>
            <a:ext cx="1371600" cy="44974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5087600" y="4690028"/>
            <a:ext cx="1371600" cy="449741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95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565400"/>
            <a:ext cx="16344900" cy="6692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65200" y="1257300"/>
            <a:ext cx="107696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6400" dirty="0" smtClean="0">
                <a:solidFill>
                  <a:srgbClr val="C13844"/>
                </a:solidFill>
                <a:latin typeface="Pretendard Bold" panose="020B0600000101010101" charset="-127"/>
                <a:ea typeface="Pretendard Bold" panose="020B0600000101010101" charset="-127"/>
              </a:rPr>
              <a:t>Saturation </a:t>
            </a:r>
            <a:r>
              <a:rPr lang="ko-KR" altLang="en-US" sz="6400" dirty="0" smtClean="0">
                <a:solidFill>
                  <a:srgbClr val="C13844"/>
                </a:solidFill>
                <a:latin typeface="Pretendard Bold" panose="020B0600000101010101" charset="-127"/>
                <a:ea typeface="Pretendard Bold" panose="020B0600000101010101" charset="-127"/>
              </a:rPr>
              <a:t>오차 분석</a:t>
            </a:r>
            <a:endParaRPr lang="ko-KR" altLang="ko-KR" sz="6400" dirty="0">
              <a:solidFill>
                <a:srgbClr val="22222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8" name="TextBox 6"/>
          <p:cNvSpPr txBox="1"/>
          <p:nvPr/>
        </p:nvSpPr>
        <p:spPr>
          <a:xfrm>
            <a:off x="14414500" y="1117600"/>
            <a:ext cx="2984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대한상공회의소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서울기술교육센터</a:t>
            </a:r>
          </a:p>
          <a:p>
            <a:pPr lvl="0" algn="r">
              <a:lnSpc>
                <a:spcPct val="116199"/>
              </a:lnSpc>
            </a:pP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AI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시스템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반도체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설계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2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</a:t>
            </a: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702086"/>
              </p:ext>
            </p:extLst>
          </p:nvPr>
        </p:nvGraphicFramePr>
        <p:xfrm>
          <a:off x="1555750" y="4457700"/>
          <a:ext cx="15163800" cy="46117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4250">
                  <a:extLst>
                    <a:ext uri="{9D8B030D-6E8A-4147-A177-3AD203B41FA5}">
                      <a16:colId xmlns:a16="http://schemas.microsoft.com/office/drawing/2014/main" val="325658712"/>
                    </a:ext>
                  </a:extLst>
                </a:gridCol>
                <a:gridCol w="6394450">
                  <a:extLst>
                    <a:ext uri="{9D8B030D-6E8A-4147-A177-3AD203B41FA5}">
                      <a16:colId xmlns:a16="http://schemas.microsoft.com/office/drawing/2014/main" val="2748481035"/>
                    </a:ext>
                  </a:extLst>
                </a:gridCol>
                <a:gridCol w="6515100">
                  <a:extLst>
                    <a:ext uri="{9D8B030D-6E8A-4147-A177-3AD203B41FA5}">
                      <a16:colId xmlns:a16="http://schemas.microsoft.com/office/drawing/2014/main" val="3036890585"/>
                    </a:ext>
                  </a:extLst>
                </a:gridCol>
              </a:tblGrid>
              <a:tr h="4515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구분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Input</a:t>
                      </a:r>
                      <a:r>
                        <a:rPr lang="en-US" altLang="ko-KR" sz="2500" baseline="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Signal Type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530944"/>
                  </a:ext>
                </a:extLst>
              </a:tr>
              <a:tr h="4515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Random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Cosine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645639"/>
                  </a:ext>
                </a:extLst>
              </a:tr>
              <a:tr h="31182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1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Saturation</a:t>
                      </a:r>
                      <a:r>
                        <a:rPr lang="en-US" altLang="ko-KR" sz="2500" b="1" baseline="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Plot</a:t>
                      </a:r>
                    </a:p>
                    <a:p>
                      <a:pPr algn="ctr" latinLnBrk="1"/>
                      <a:r>
                        <a:rPr lang="en-US" altLang="ko-KR" sz="2500" b="1" baseline="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(Saturation)</a:t>
                      </a:r>
                    </a:p>
                    <a:p>
                      <a:pPr algn="ctr" latinLnBrk="1"/>
                      <a:endParaRPr lang="en-US" altLang="ko-KR" sz="2500" b="1" baseline="0" dirty="0" smtClean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 algn="ctr" latinLnBrk="1"/>
                      <a:r>
                        <a:rPr lang="en-US" altLang="ko-KR" sz="2000" b="1" baseline="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[-2^4 ~ 2^4-1]</a:t>
                      </a:r>
                      <a:endParaRPr lang="en-US" altLang="ko-KR" sz="2000" b="1" dirty="0" smtClean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b="1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157137"/>
                  </a:ext>
                </a:extLst>
              </a:tr>
              <a:tr h="451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1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Clipping point</a:t>
                      </a:r>
                      <a:endParaRPr lang="ko-KR" altLang="en-US" sz="2500" b="1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16</a:t>
                      </a:r>
                      <a:endParaRPr lang="ko-KR" altLang="en-US" sz="3000" b="1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2</a:t>
                      </a:r>
                      <a:endParaRPr lang="ko-KR" altLang="en-US" sz="3000" b="1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2799631"/>
                  </a:ext>
                </a:extLst>
              </a:tr>
            </a:tbl>
          </a:graphicData>
        </a:graphic>
      </p:graphicFrame>
      <p:pic>
        <p:nvPicPr>
          <p:cNvPr id="7" name="그림 6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515600" y="5564187"/>
            <a:ext cx="5940000" cy="2880000"/>
          </a:xfrm>
          <a:prstGeom prst="rect">
            <a:avLst/>
          </a:prstGeom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042200" y="5512488"/>
            <a:ext cx="5940000" cy="288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25930" y="2889250"/>
            <a:ext cx="15285720" cy="13398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0000"/>
              </a:lnSpc>
            </a:pPr>
            <a:endParaRPr lang="en-US" altLang="ko-KR" sz="4000" dirty="0" smtClean="0">
              <a:solidFill>
                <a:srgbClr val="22222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25930" y="2705100"/>
            <a:ext cx="15285720" cy="15938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0000"/>
              </a:lnSpc>
            </a:pPr>
            <a:r>
              <a:rPr lang="en-US" altLang="ko-KR" sz="3500" dirty="0" smtClean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1) Input Signal =&gt; Floating Signal </a:t>
            </a:r>
            <a:r>
              <a:rPr lang="ko-KR" altLang="en-US" sz="3500" dirty="0" smtClean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변환</a:t>
            </a:r>
            <a:endParaRPr lang="en-US" altLang="ko-KR" sz="3500" dirty="0" smtClean="0">
              <a:solidFill>
                <a:srgbClr val="22222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50000"/>
              </a:lnSpc>
            </a:pPr>
            <a:r>
              <a:rPr lang="en-US" altLang="ko-KR" sz="3500" dirty="0" smtClean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2) Saturation </a:t>
            </a:r>
            <a:r>
              <a:rPr lang="ko-KR" altLang="en-US" sz="3500" dirty="0" smtClean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구간 설정 후</a:t>
            </a:r>
            <a:r>
              <a:rPr lang="en-US" altLang="ko-KR" sz="3500" dirty="0" smtClean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Sat </a:t>
            </a:r>
            <a:r>
              <a:rPr lang="ko-KR" altLang="en-US" sz="3500" dirty="0" smtClean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횟수 </a:t>
            </a:r>
            <a:r>
              <a:rPr lang="en-US" altLang="ko-KR" sz="3500" dirty="0" smtClean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Check</a:t>
            </a:r>
            <a:r>
              <a:rPr lang="ko-KR" altLang="en-US" sz="3500" dirty="0" smtClean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sz="3500" dirty="0" smtClean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[</a:t>
            </a:r>
            <a:r>
              <a:rPr lang="ko-KR" altLang="en-US" sz="3500" dirty="0" smtClean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임의 범위</a:t>
            </a:r>
            <a:r>
              <a:rPr lang="en-US" altLang="ko-KR" sz="3500" dirty="0" smtClean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sz="3500" dirty="0" smtClean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예시</a:t>
            </a:r>
            <a:r>
              <a:rPr lang="en-US" altLang="ko-KR" sz="3500" dirty="0" smtClean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)]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25200" y="5911850"/>
            <a:ext cx="2133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FF0000"/>
                </a:solidFill>
                <a:latin typeface="Pretendard Bold" panose="020B0600000101010101" charset="-127"/>
                <a:ea typeface="Pretendard Bold" panose="020B0600000101010101" charset="-127"/>
              </a:rPr>
              <a:t>Clipping point</a:t>
            </a:r>
            <a:endParaRPr lang="en-US" altLang="ko-KR" sz="2000" dirty="0" smtClean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34000" y="6804132"/>
            <a:ext cx="2133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FF0000"/>
                </a:solidFill>
                <a:latin typeface="Pretendard Bold" panose="020B0600000101010101" charset="-127"/>
                <a:ea typeface="Pretendard Bold" panose="020B0600000101010101" charset="-127"/>
              </a:rPr>
              <a:t>Clipping point</a:t>
            </a:r>
            <a:endParaRPr lang="en-US" altLang="ko-KR" sz="2000" dirty="0" smtClean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652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2400300"/>
            <a:ext cx="16344900" cy="683912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65200" y="1257300"/>
            <a:ext cx="112268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altLang="ko-KR" sz="6400" dirty="0" smtClean="0">
                <a:solidFill>
                  <a:srgbClr val="C13844"/>
                </a:solidFill>
                <a:latin typeface="Pretendard Bold" panose="020B0600000101010101" charset="-127"/>
                <a:ea typeface="Pretendard Bold" panose="020B0600000101010101" charset="-127"/>
              </a:rPr>
              <a:t>SQNR </a:t>
            </a:r>
            <a:r>
              <a:rPr lang="en-US" altLang="ko-KR" sz="6400" dirty="0">
                <a:solidFill>
                  <a:srgbClr val="C13844"/>
                </a:solidFill>
                <a:latin typeface="Pretendard Bold" panose="020B0600000101010101" charset="-127"/>
                <a:ea typeface="Pretendard Bold" panose="020B0600000101010101" charset="-127"/>
              </a:rPr>
              <a:t>without </a:t>
            </a:r>
            <a:r>
              <a:rPr lang="en-US" altLang="ko-KR" sz="6400" dirty="0" smtClean="0">
                <a:solidFill>
                  <a:srgbClr val="C13844"/>
                </a:solidFill>
                <a:latin typeface="Pretendard Bold" panose="020B0600000101010101" charset="-127"/>
                <a:ea typeface="Pretendard Bold" panose="020B0600000101010101" charset="-127"/>
              </a:rPr>
              <a:t>CBFP</a:t>
            </a:r>
            <a:endParaRPr lang="ko-KR" altLang="ko-KR" sz="6400" dirty="0">
              <a:solidFill>
                <a:srgbClr val="22222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8" name="TextBox 6"/>
          <p:cNvSpPr txBox="1"/>
          <p:nvPr/>
        </p:nvSpPr>
        <p:spPr>
          <a:xfrm>
            <a:off x="14414500" y="1117600"/>
            <a:ext cx="2984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대한상공회의소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서울기술교육센터</a:t>
            </a:r>
          </a:p>
          <a:p>
            <a:pPr lvl="0" algn="r">
              <a:lnSpc>
                <a:spcPct val="116199"/>
              </a:lnSpc>
            </a:pP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AI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시스템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반도체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설계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2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702784"/>
              </p:ext>
            </p:extLst>
          </p:nvPr>
        </p:nvGraphicFramePr>
        <p:xfrm>
          <a:off x="1676400" y="3695700"/>
          <a:ext cx="14887731" cy="52950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24">
                  <a:extLst>
                    <a:ext uri="{9D8B030D-6E8A-4147-A177-3AD203B41FA5}">
                      <a16:colId xmlns:a16="http://schemas.microsoft.com/office/drawing/2014/main" val="947794270"/>
                    </a:ext>
                  </a:extLst>
                </a:gridCol>
                <a:gridCol w="1008024">
                  <a:extLst>
                    <a:ext uri="{9D8B030D-6E8A-4147-A177-3AD203B41FA5}">
                      <a16:colId xmlns:a16="http://schemas.microsoft.com/office/drawing/2014/main" val="3279548870"/>
                    </a:ext>
                  </a:extLst>
                </a:gridCol>
                <a:gridCol w="1124334">
                  <a:extLst>
                    <a:ext uri="{9D8B030D-6E8A-4147-A177-3AD203B41FA5}">
                      <a16:colId xmlns:a16="http://schemas.microsoft.com/office/drawing/2014/main" val="1538863929"/>
                    </a:ext>
                  </a:extLst>
                </a:gridCol>
                <a:gridCol w="1124334">
                  <a:extLst>
                    <a:ext uri="{9D8B030D-6E8A-4147-A177-3AD203B41FA5}">
                      <a16:colId xmlns:a16="http://schemas.microsoft.com/office/drawing/2014/main" val="802012237"/>
                    </a:ext>
                  </a:extLst>
                </a:gridCol>
                <a:gridCol w="1124333">
                  <a:extLst>
                    <a:ext uri="{9D8B030D-6E8A-4147-A177-3AD203B41FA5}">
                      <a16:colId xmlns:a16="http://schemas.microsoft.com/office/drawing/2014/main" val="2024716837"/>
                    </a:ext>
                  </a:extLst>
                </a:gridCol>
                <a:gridCol w="1124334">
                  <a:extLst>
                    <a:ext uri="{9D8B030D-6E8A-4147-A177-3AD203B41FA5}">
                      <a16:colId xmlns:a16="http://schemas.microsoft.com/office/drawing/2014/main" val="2753056999"/>
                    </a:ext>
                  </a:extLst>
                </a:gridCol>
                <a:gridCol w="1124334">
                  <a:extLst>
                    <a:ext uri="{9D8B030D-6E8A-4147-A177-3AD203B41FA5}">
                      <a16:colId xmlns:a16="http://schemas.microsoft.com/office/drawing/2014/main" val="2212949419"/>
                    </a:ext>
                  </a:extLst>
                </a:gridCol>
                <a:gridCol w="1124334">
                  <a:extLst>
                    <a:ext uri="{9D8B030D-6E8A-4147-A177-3AD203B41FA5}">
                      <a16:colId xmlns:a16="http://schemas.microsoft.com/office/drawing/2014/main" val="3573372553"/>
                    </a:ext>
                  </a:extLst>
                </a:gridCol>
                <a:gridCol w="1124334">
                  <a:extLst>
                    <a:ext uri="{9D8B030D-6E8A-4147-A177-3AD203B41FA5}">
                      <a16:colId xmlns:a16="http://schemas.microsoft.com/office/drawing/2014/main" val="2460331684"/>
                    </a:ext>
                  </a:extLst>
                </a:gridCol>
                <a:gridCol w="1124333">
                  <a:extLst>
                    <a:ext uri="{9D8B030D-6E8A-4147-A177-3AD203B41FA5}">
                      <a16:colId xmlns:a16="http://schemas.microsoft.com/office/drawing/2014/main" val="1245875629"/>
                    </a:ext>
                  </a:extLst>
                </a:gridCol>
                <a:gridCol w="1124334">
                  <a:extLst>
                    <a:ext uri="{9D8B030D-6E8A-4147-A177-3AD203B41FA5}">
                      <a16:colId xmlns:a16="http://schemas.microsoft.com/office/drawing/2014/main" val="981788779"/>
                    </a:ext>
                  </a:extLst>
                </a:gridCol>
                <a:gridCol w="1124334">
                  <a:extLst>
                    <a:ext uri="{9D8B030D-6E8A-4147-A177-3AD203B41FA5}">
                      <a16:colId xmlns:a16="http://schemas.microsoft.com/office/drawing/2014/main" val="844356016"/>
                    </a:ext>
                  </a:extLst>
                </a:gridCol>
                <a:gridCol w="1628345">
                  <a:extLst>
                    <a:ext uri="{9D8B030D-6E8A-4147-A177-3AD203B41FA5}">
                      <a16:colId xmlns:a16="http://schemas.microsoft.com/office/drawing/2014/main" val="3589367626"/>
                    </a:ext>
                  </a:extLst>
                </a:gridCol>
              </a:tblGrid>
              <a:tr h="691053">
                <a:tc rowSpan="3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구분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1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Input Type 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939103"/>
                  </a:ext>
                </a:extLst>
              </a:tr>
              <a:tr h="590908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Random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Cosine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696835"/>
                  </a:ext>
                </a:extLst>
              </a:tr>
              <a:tr h="4860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2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3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4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5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6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7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8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9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10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174219"/>
                  </a:ext>
                </a:extLst>
              </a:tr>
              <a:tr h="58785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Signal Power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188694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175606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166860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175359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170107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176341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177868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177226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179700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169794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131072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228430"/>
                  </a:ext>
                </a:extLst>
              </a:tr>
              <a:tr h="58785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Noise Power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3053887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2986359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2769905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2951028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3006141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3035525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3013209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3003011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3103180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2919628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303213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060775"/>
                  </a:ext>
                </a:extLst>
              </a:tr>
              <a:tr h="587855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aseline="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SQNR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aseline="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dB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-12.09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-12.31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-12.20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-12.26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-12.47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-12.36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-12.29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-12.29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-12.37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-12.35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-3.64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157137"/>
                  </a:ext>
                </a:extLst>
              </a:tr>
              <a:tr h="5878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aseline="0" dirty="0" err="1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Avg</a:t>
                      </a:r>
                      <a:endParaRPr lang="en-US" altLang="ko-KR" sz="2000" baseline="0" dirty="0" smtClean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-12.3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383099"/>
                  </a:ext>
                </a:extLst>
              </a:tr>
              <a:tr h="58785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Min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-12.09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3159741"/>
                  </a:ext>
                </a:extLst>
              </a:tr>
              <a:tr h="5878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Max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-12.47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1017404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371600" y="2875541"/>
            <a:ext cx="9982200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ko-KR" sz="3500" dirty="0" smtClean="0">
                <a:latin typeface="Pretendard Bold" panose="020B0600000101010101" charset="-127"/>
                <a:ea typeface="Pretendard Bold" panose="020B0600000101010101" charset="-127"/>
              </a:rPr>
              <a:t>SQNR (</a:t>
            </a:r>
            <a:r>
              <a:rPr lang="en-US" altLang="ko-KR" sz="3500" dirty="0" smtClean="0">
                <a:solidFill>
                  <a:srgbClr val="0070C0"/>
                </a:solidFill>
                <a:latin typeface="Pretendard Bold" panose="020B0600000101010101" charset="-127"/>
                <a:ea typeface="Pretendard Bold" panose="020B0600000101010101" charset="-127"/>
              </a:rPr>
              <a:t>CBFP </a:t>
            </a:r>
            <a:r>
              <a:rPr lang="ko-KR" altLang="en-US" sz="3500" dirty="0" err="1" smtClean="0">
                <a:solidFill>
                  <a:srgbClr val="0070C0"/>
                </a:solidFill>
                <a:latin typeface="Pretendard Bold" panose="020B0600000101010101" charset="-127"/>
                <a:ea typeface="Pretendard Bold" panose="020B0600000101010101" charset="-127"/>
              </a:rPr>
              <a:t>미적용</a:t>
            </a:r>
            <a:r>
              <a:rPr lang="en-US" altLang="ko-KR" sz="3500" dirty="0" smtClean="0">
                <a:latin typeface="Pretendard Bold" panose="020B0600000101010101" charset="-127"/>
                <a:ea typeface="Pretendard Bold" panose="020B0600000101010101" charset="-127"/>
              </a:rPr>
              <a:t>, IFFT)</a:t>
            </a:r>
            <a:endParaRPr lang="en-US" altLang="ko-KR" sz="35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839200" y="7353300"/>
            <a:ext cx="914400" cy="3810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5316200" y="7658100"/>
            <a:ext cx="914400" cy="381000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8610600" y="4465158"/>
            <a:ext cx="1371600" cy="44974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5087600" y="4690028"/>
            <a:ext cx="1371600" cy="449741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00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9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1914772"/>
            <a:ext cx="16344900" cy="7876928"/>
          </a:xfrm>
          <a:prstGeom prst="rect">
            <a:avLst/>
          </a:prstGeom>
        </p:spPr>
      </p:pic>
      <p:sp>
        <p:nvSpPr>
          <p:cNvPr id="14" name="TextBox 6"/>
          <p:cNvSpPr txBox="1"/>
          <p:nvPr/>
        </p:nvSpPr>
        <p:spPr>
          <a:xfrm>
            <a:off x="14782800" y="1117600"/>
            <a:ext cx="2616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대한상공회의소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서울기술교육센터</a:t>
            </a:r>
          </a:p>
          <a:p>
            <a:pPr lvl="0" algn="r">
              <a:lnSpc>
                <a:spcPct val="116199"/>
              </a:lnSpc>
            </a:pP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AI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시스템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반도체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설계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2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</a:t>
            </a:r>
          </a:p>
        </p:txBody>
      </p:sp>
      <p:pic>
        <p:nvPicPr>
          <p:cNvPr id="15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424323"/>
            <a:ext cx="901700" cy="101600"/>
          </a:xfrm>
          <a:prstGeom prst="rect">
            <a:avLst/>
          </a:prstGeom>
        </p:spPr>
      </p:pic>
      <p:sp>
        <p:nvSpPr>
          <p:cNvPr id="16" name="TextBox 5"/>
          <p:cNvSpPr txBox="1"/>
          <p:nvPr/>
        </p:nvSpPr>
        <p:spPr>
          <a:xfrm>
            <a:off x="965200" y="691023"/>
            <a:ext cx="119126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6400" dirty="0" smtClean="0">
                <a:solidFill>
                  <a:srgbClr val="C13844"/>
                </a:solidFill>
                <a:latin typeface="Pretendard Bold" panose="020B0600000101010101" charset="-127"/>
                <a:ea typeface="Pretendard Bold" panose="020B0600000101010101" charset="-127"/>
              </a:rPr>
              <a:t>CBFP</a:t>
            </a:r>
            <a:endParaRPr lang="ko-KR" sz="6400" b="0" i="0" u="none" strike="noStrike" dirty="0">
              <a:solidFill>
                <a:srgbClr val="22222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25930" y="2065967"/>
            <a:ext cx="15038070" cy="65341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50000"/>
              </a:lnSpc>
            </a:pPr>
            <a:r>
              <a:rPr lang="en-US" altLang="ko-KR" sz="4000" dirty="0" smtClean="0">
                <a:solidFill>
                  <a:srgbClr val="222222"/>
                </a:solidFill>
                <a:latin typeface="Pretendard Bold" panose="020B0600000101010101" charset="-127"/>
                <a:ea typeface="Pretendard Bold" panose="020B0600000101010101" charset="-127"/>
              </a:rPr>
              <a:t>1</a:t>
            </a:r>
            <a:r>
              <a:rPr lang="en-US" altLang="ko-KR" sz="4000" dirty="0">
                <a:solidFill>
                  <a:srgbClr val="222222"/>
                </a:solidFill>
                <a:latin typeface="Pretendard Bold" panose="020B0600000101010101" charset="-127"/>
                <a:ea typeface="Pretendard Bold" panose="020B0600000101010101" charset="-127"/>
              </a:rPr>
              <a:t>) CBFP</a:t>
            </a:r>
            <a:r>
              <a:rPr lang="ko-KR" altLang="en-US" sz="4000" dirty="0">
                <a:solidFill>
                  <a:srgbClr val="222222"/>
                </a:solidFill>
                <a:latin typeface="Pretendard Bold" panose="020B0600000101010101" charset="-127"/>
                <a:ea typeface="Pretendard Bold" panose="020B0600000101010101" charset="-127"/>
              </a:rPr>
              <a:t>란</a:t>
            </a:r>
            <a:r>
              <a:rPr lang="en-US" altLang="ko-KR" sz="4000" dirty="0" smtClean="0">
                <a:solidFill>
                  <a:srgbClr val="222222"/>
                </a:solidFill>
                <a:latin typeface="Pretendard Bold" panose="020B0600000101010101" charset="-127"/>
                <a:ea typeface="Pretendard Bold" panose="020B0600000101010101" charset="-127"/>
              </a:rPr>
              <a:t>?</a:t>
            </a:r>
            <a:endParaRPr lang="en-US" altLang="ko-KR" sz="4000" dirty="0" smtClean="0">
              <a:solidFill>
                <a:srgbClr val="22222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dirty="0" err="1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고정소수점</a:t>
            </a:r>
            <a:r>
              <a:rPr lang="ko-KR" altLang="en-US" sz="3000" dirty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시스템에서 </a:t>
            </a:r>
            <a:r>
              <a:rPr lang="en-US" altLang="ko-KR" sz="3000" dirty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block </a:t>
            </a:r>
            <a:r>
              <a:rPr lang="ko-KR" altLang="en-US" sz="3000" dirty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단위 정규화를 통해 신호 범위를 표현 가능한 영역으로 압축</a:t>
            </a:r>
            <a:endParaRPr lang="en-US" altLang="ko-KR" sz="3000" dirty="0" smtClean="0">
              <a:solidFill>
                <a:srgbClr val="22222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3000" dirty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 </a:t>
            </a:r>
            <a:r>
              <a:rPr lang="en-US" altLang="ko-KR" sz="3000" dirty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– </a:t>
            </a:r>
            <a:r>
              <a:rPr lang="ko-KR" altLang="en-US" sz="3000" dirty="0" smtClean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해당 </a:t>
            </a:r>
            <a:r>
              <a:rPr lang="en-US" altLang="ko-KR" sz="3000" dirty="0" smtClean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block </a:t>
            </a:r>
            <a:r>
              <a:rPr lang="ko-KR" altLang="en-US" sz="3000" dirty="0" smtClean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안의 최댓값을 기준으로 </a:t>
            </a:r>
            <a:r>
              <a:rPr lang="en-US" altLang="ko-KR" sz="3000" dirty="0" smtClean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bit shift -&gt; overflow </a:t>
            </a:r>
            <a:r>
              <a:rPr lang="ko-KR" altLang="en-US" sz="3000" dirty="0" smtClean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방지</a:t>
            </a:r>
            <a:r>
              <a:rPr lang="en-US" altLang="ko-KR" sz="3000" dirty="0" smtClean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endParaRPr lang="ko-KR" altLang="en-US" sz="3000" dirty="0" smtClean="0">
              <a:solidFill>
                <a:srgbClr val="22222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3000" dirty="0" smtClean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 </a:t>
            </a:r>
            <a:endParaRPr lang="en-US" altLang="ko-KR" sz="3000" dirty="0" smtClean="0">
              <a:solidFill>
                <a:srgbClr val="22222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1">
              <a:lnSpc>
                <a:spcPct val="150000"/>
              </a:lnSpc>
            </a:pPr>
            <a:endParaRPr lang="en-US" altLang="ko-KR" sz="3000" dirty="0">
              <a:solidFill>
                <a:srgbClr val="22222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4000" dirty="0" smtClean="0">
                <a:solidFill>
                  <a:srgbClr val="222222"/>
                </a:solidFill>
                <a:latin typeface="Pretendard Bold" panose="020B0600000101010101" charset="-127"/>
                <a:ea typeface="Pretendard Bold" panose="020B0600000101010101" charset="-127"/>
              </a:rPr>
              <a:t>2) </a:t>
            </a:r>
            <a:r>
              <a:rPr lang="ko-KR" altLang="en-US" sz="4000" dirty="0" smtClean="0">
                <a:solidFill>
                  <a:srgbClr val="222222"/>
                </a:solidFill>
                <a:latin typeface="Pretendard Bold" panose="020B0600000101010101" charset="-127"/>
                <a:ea typeface="Pretendard Bold" panose="020B0600000101010101" charset="-127"/>
              </a:rPr>
              <a:t>장점</a:t>
            </a:r>
            <a:endParaRPr lang="en-US" altLang="ko-KR" sz="4000" dirty="0">
              <a:solidFill>
                <a:srgbClr val="22222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00" b="1" dirty="0"/>
              <a:t>Saturation </a:t>
            </a:r>
            <a:r>
              <a:rPr lang="ko-KR" altLang="en-US" sz="3000" b="1" dirty="0"/>
              <a:t>방지</a:t>
            </a:r>
            <a:r>
              <a:rPr lang="en-US" altLang="ko-KR" sz="3000" dirty="0"/>
              <a:t>: </a:t>
            </a:r>
            <a:r>
              <a:rPr lang="ko-KR" altLang="en-US" sz="3000" dirty="0" err="1"/>
              <a:t>클리핑</a:t>
            </a:r>
            <a:r>
              <a:rPr lang="ko-KR" altLang="en-US" sz="3000" dirty="0"/>
              <a:t> 없이 큰 입력도 처리 </a:t>
            </a:r>
            <a:r>
              <a:rPr lang="ko-KR" altLang="en-US" sz="3000" dirty="0" smtClean="0"/>
              <a:t>가능</a:t>
            </a:r>
            <a:endParaRPr lang="en-US" altLang="ko-KR" sz="3000" dirty="0" smtClean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00" b="1" dirty="0"/>
              <a:t>SQNR </a:t>
            </a:r>
            <a:r>
              <a:rPr lang="ko-KR" altLang="en-US" sz="3000" b="1" dirty="0"/>
              <a:t>향상</a:t>
            </a:r>
            <a:r>
              <a:rPr lang="en-US" altLang="ko-KR" sz="3000" dirty="0"/>
              <a:t>: </a:t>
            </a:r>
            <a:r>
              <a:rPr lang="ko-KR" altLang="en-US" sz="3000" dirty="0"/>
              <a:t>정규화를 통해 유효 비트 보존</a:t>
            </a:r>
            <a:r>
              <a:rPr lang="en-US" altLang="ko-KR" sz="3000" dirty="0"/>
              <a:t>, </a:t>
            </a:r>
            <a:r>
              <a:rPr lang="ko-KR" altLang="en-US" sz="3000" dirty="0"/>
              <a:t>양자화 오차 </a:t>
            </a:r>
            <a:r>
              <a:rPr lang="ko-KR" altLang="en-US" sz="3000" dirty="0" smtClean="0"/>
              <a:t>감소</a:t>
            </a:r>
            <a:endParaRPr lang="en-US" altLang="ko-KR" sz="3000" dirty="0" smtClean="0">
              <a:solidFill>
                <a:srgbClr val="22222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000" b="1" dirty="0"/>
              <a:t>파이프라인 적용 용이</a:t>
            </a:r>
            <a:r>
              <a:rPr lang="en-US" altLang="ko-KR" sz="3000" dirty="0"/>
              <a:t>: block </a:t>
            </a:r>
            <a:r>
              <a:rPr lang="ko-KR" altLang="en-US" sz="3000" dirty="0"/>
              <a:t>단위로 </a:t>
            </a:r>
            <a:r>
              <a:rPr lang="en-US" altLang="ko-KR" sz="3000" dirty="0"/>
              <a:t>shift index </a:t>
            </a:r>
            <a:r>
              <a:rPr lang="ko-KR" altLang="en-US" sz="3000" dirty="0" smtClean="0"/>
              <a:t>고정</a:t>
            </a:r>
            <a:endParaRPr lang="en-US" altLang="ko-KR" sz="3000" dirty="0" smtClean="0">
              <a:solidFill>
                <a:srgbClr val="22222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579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9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1914772"/>
            <a:ext cx="16344900" cy="7876928"/>
          </a:xfrm>
          <a:prstGeom prst="rect">
            <a:avLst/>
          </a:prstGeom>
        </p:spPr>
      </p:pic>
      <p:sp>
        <p:nvSpPr>
          <p:cNvPr id="14" name="TextBox 6"/>
          <p:cNvSpPr txBox="1"/>
          <p:nvPr/>
        </p:nvSpPr>
        <p:spPr>
          <a:xfrm>
            <a:off x="14782800" y="1117600"/>
            <a:ext cx="2616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대한상공회의소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서울기술교육센터</a:t>
            </a:r>
          </a:p>
          <a:p>
            <a:pPr lvl="0" algn="r">
              <a:lnSpc>
                <a:spcPct val="116199"/>
              </a:lnSpc>
            </a:pP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AI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시스템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반도체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설계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2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</a:t>
            </a:r>
          </a:p>
        </p:txBody>
      </p:sp>
      <p:pic>
        <p:nvPicPr>
          <p:cNvPr id="15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424323"/>
            <a:ext cx="901700" cy="101600"/>
          </a:xfrm>
          <a:prstGeom prst="rect">
            <a:avLst/>
          </a:prstGeom>
        </p:spPr>
      </p:pic>
      <p:sp>
        <p:nvSpPr>
          <p:cNvPr id="16" name="TextBox 5"/>
          <p:cNvSpPr txBox="1"/>
          <p:nvPr/>
        </p:nvSpPr>
        <p:spPr>
          <a:xfrm>
            <a:off x="965200" y="691023"/>
            <a:ext cx="119126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6400" dirty="0">
                <a:solidFill>
                  <a:srgbClr val="C13844"/>
                </a:solidFill>
                <a:latin typeface="Pretendard Bold" panose="020B0600000101010101" charset="-127"/>
                <a:ea typeface="Pretendard Bold" panose="020B0600000101010101" charset="-127"/>
              </a:rPr>
              <a:t>Fixed </a:t>
            </a:r>
            <a:r>
              <a:rPr lang="en-US" altLang="ko-KR" sz="6400" dirty="0" smtClean="0">
                <a:solidFill>
                  <a:srgbClr val="C13844"/>
                </a:solidFill>
                <a:latin typeface="Pretendard Bold" panose="020B0600000101010101" charset="-127"/>
                <a:ea typeface="Pretendard Bold" panose="020B0600000101010101" charset="-127"/>
              </a:rPr>
              <a:t>Coefficient</a:t>
            </a:r>
            <a:endParaRPr lang="ko-KR" altLang="ko-KR" sz="6400" dirty="0">
              <a:solidFill>
                <a:srgbClr val="22222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681430"/>
              </p:ext>
            </p:extLst>
          </p:nvPr>
        </p:nvGraphicFramePr>
        <p:xfrm>
          <a:off x="1752598" y="2219749"/>
          <a:ext cx="14401801" cy="726697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91869">
                  <a:extLst>
                    <a:ext uri="{9D8B030D-6E8A-4147-A177-3AD203B41FA5}">
                      <a16:colId xmlns:a16="http://schemas.microsoft.com/office/drawing/2014/main" val="28896535"/>
                    </a:ext>
                  </a:extLst>
                </a:gridCol>
                <a:gridCol w="1364305">
                  <a:extLst>
                    <a:ext uri="{9D8B030D-6E8A-4147-A177-3AD203B41FA5}">
                      <a16:colId xmlns:a16="http://schemas.microsoft.com/office/drawing/2014/main" val="2610818947"/>
                    </a:ext>
                  </a:extLst>
                </a:gridCol>
                <a:gridCol w="971493">
                  <a:extLst>
                    <a:ext uri="{9D8B030D-6E8A-4147-A177-3AD203B41FA5}">
                      <a16:colId xmlns:a16="http://schemas.microsoft.com/office/drawing/2014/main" val="1825065044"/>
                    </a:ext>
                  </a:extLst>
                </a:gridCol>
                <a:gridCol w="4423713">
                  <a:extLst>
                    <a:ext uri="{9D8B030D-6E8A-4147-A177-3AD203B41FA5}">
                      <a16:colId xmlns:a16="http://schemas.microsoft.com/office/drawing/2014/main" val="3231499139"/>
                    </a:ext>
                  </a:extLst>
                </a:gridCol>
                <a:gridCol w="3588702">
                  <a:extLst>
                    <a:ext uri="{9D8B030D-6E8A-4147-A177-3AD203B41FA5}">
                      <a16:colId xmlns:a16="http://schemas.microsoft.com/office/drawing/2014/main" val="20611379"/>
                    </a:ext>
                  </a:extLst>
                </a:gridCol>
                <a:gridCol w="1761719">
                  <a:extLst>
                    <a:ext uri="{9D8B030D-6E8A-4147-A177-3AD203B41FA5}">
                      <a16:colId xmlns:a16="http://schemas.microsoft.com/office/drawing/2014/main" val="947794270"/>
                    </a:ext>
                  </a:extLst>
                </a:gridCol>
              </a:tblGrid>
              <a:tr h="35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Module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Step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연산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계산식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보정 여부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연산 결과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/>
                </a:tc>
                <a:extLst>
                  <a:ext uri="{0D108BD9-81ED-4DB2-BD59-A6C34878D82A}">
                    <a16:rowId xmlns:a16="http://schemas.microsoft.com/office/drawing/2014/main" val="2116939103"/>
                  </a:ext>
                </a:extLst>
              </a:tr>
              <a:tr h="390056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Module 0</a:t>
                      </a:r>
                    </a:p>
                    <a:p>
                      <a:pPr algn="ctr" latinLnBrk="1"/>
                      <a:r>
                        <a:rPr lang="en-US" altLang="ko-KR" sz="1500" dirty="0" smtClean="0"/>
                        <a:t>input : &lt;9</a:t>
                      </a:r>
                      <a:r>
                        <a:rPr lang="en-US" altLang="ko-KR" sz="1500" baseline="0" dirty="0" smtClean="0"/>
                        <a:t> bit</a:t>
                      </a:r>
                      <a:r>
                        <a:rPr lang="en-US" altLang="ko-KR" sz="1500" dirty="0" smtClean="0"/>
                        <a:t>&gt;   </a:t>
                      </a:r>
                    </a:p>
                    <a:p>
                      <a:pPr algn="ctr" latinLnBrk="1"/>
                      <a:r>
                        <a:rPr lang="en-US" altLang="ko-KR" sz="1500" dirty="0" smtClean="0"/>
                        <a:t>Output: &lt;11</a:t>
                      </a:r>
                      <a:r>
                        <a:rPr lang="en-US" altLang="ko-KR" sz="1500" baseline="0" dirty="0" smtClean="0"/>
                        <a:t> bit</a:t>
                      </a:r>
                      <a:r>
                        <a:rPr lang="en-US" altLang="ko-KR" sz="1500" dirty="0" smtClean="0"/>
                        <a:t>&gt;</a:t>
                      </a:r>
                      <a:endParaRPr lang="ko-KR" altLang="en-US" sz="15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step0_0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+/-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&lt;9 bit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en-US" altLang="ko-KR" sz="1800" dirty="0" smtClean="0"/>
                        <a:t>&gt; </a:t>
                      </a:r>
                      <a:r>
                        <a:rPr lang="en-US" altLang="ko-KR" sz="1800" baseline="0" dirty="0" smtClean="0"/>
                        <a:t>+ &lt;9 bit&gt; = &lt;10 bit&gt;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aseline="0" dirty="0" smtClean="0"/>
                        <a:t>&lt;10 bit&gt;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extLst>
                  <a:ext uri="{0D108BD9-81ED-4DB2-BD59-A6C34878D82A}">
                    <a16:rowId xmlns:a16="http://schemas.microsoft.com/office/drawing/2014/main" val="1721228430"/>
                  </a:ext>
                </a:extLst>
              </a:tr>
              <a:tr h="390056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step0_1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+/-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aseline="0" dirty="0" smtClean="0"/>
                        <a:t>&lt;10 bit&gt;</a:t>
                      </a:r>
                      <a:r>
                        <a:rPr lang="en-US" altLang="ko-KR" sz="1800" dirty="0" smtClean="0"/>
                        <a:t> </a:t>
                      </a:r>
                      <a:r>
                        <a:rPr lang="en-US" altLang="ko-KR" sz="1800" baseline="0" dirty="0" smtClean="0"/>
                        <a:t>+ &lt;10 bit&gt; = &lt;11 bit&gt;</a:t>
                      </a:r>
                      <a:endParaRPr lang="ko-KR" altLang="en-US" sz="18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aseline="0" dirty="0" smtClean="0"/>
                        <a:t>&lt;11 bit&gt;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extLst>
                  <a:ext uri="{0D108BD9-81ED-4DB2-BD59-A6C34878D82A}">
                    <a16:rowId xmlns:a16="http://schemas.microsoft.com/office/drawing/2014/main" val="1114288591"/>
                  </a:ext>
                </a:extLst>
              </a:tr>
              <a:tr h="408742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/>
                        <a:t>x</a:t>
                      </a:r>
                      <a:endParaRPr lang="ko-KR" altLang="en-US" sz="18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&lt;11</a:t>
                      </a:r>
                      <a:r>
                        <a:rPr lang="en-US" altLang="ko-KR" sz="1800" baseline="0" dirty="0" smtClean="0"/>
                        <a:t> bit</a:t>
                      </a:r>
                      <a:r>
                        <a:rPr lang="en-US" altLang="ko-KR" sz="1800" dirty="0" smtClean="0"/>
                        <a:t>&gt;</a:t>
                      </a:r>
                      <a:r>
                        <a:rPr lang="en-US" altLang="ko-KR" sz="1800" baseline="0" dirty="0" smtClean="0"/>
                        <a:t> x &lt;10 bit&gt; = &lt;21 bit&gt;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보정 </a:t>
                      </a:r>
                      <a:r>
                        <a:rPr lang="en-US" altLang="ko-KR" sz="1800" dirty="0" smtClean="0"/>
                        <a:t>(8bit rounding truncation)</a:t>
                      </a:r>
                      <a:endParaRPr lang="ko-KR" altLang="en-US" sz="18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aseline="0" dirty="0" smtClean="0"/>
                        <a:t>&lt;13 bit&gt;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extLst>
                  <a:ext uri="{0D108BD9-81ED-4DB2-BD59-A6C34878D82A}">
                    <a16:rowId xmlns:a16="http://schemas.microsoft.com/office/drawing/2014/main" val="3547902310"/>
                  </a:ext>
                </a:extLst>
              </a:tr>
              <a:tr h="390056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step0_2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+/-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/>
                        <a:t>&lt;13</a:t>
                      </a:r>
                      <a:r>
                        <a:rPr lang="en-US" altLang="ko-KR" sz="1800" baseline="0" dirty="0" smtClean="0"/>
                        <a:t> bit</a:t>
                      </a:r>
                      <a:r>
                        <a:rPr lang="en-US" altLang="ko-KR" sz="1800" dirty="0" smtClean="0"/>
                        <a:t>&gt; </a:t>
                      </a:r>
                      <a:r>
                        <a:rPr lang="en-US" altLang="ko-KR" sz="1800" baseline="0" dirty="0" smtClean="0"/>
                        <a:t>+ &lt;13 bit&gt; = &lt;14 bit&gt;</a:t>
                      </a:r>
                      <a:endParaRPr lang="ko-KR" altLang="en-US" sz="18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/>
                        <a:t>보정</a:t>
                      </a:r>
                      <a:r>
                        <a:rPr lang="ko-KR" altLang="en-US" sz="1800" baseline="0" dirty="0" smtClean="0"/>
                        <a:t> </a:t>
                      </a:r>
                      <a:r>
                        <a:rPr lang="en-US" altLang="ko-KR" sz="1800" dirty="0" smtClean="0"/>
                        <a:t>(sat 1 bit)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&lt;13 bit&gt;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extLst>
                  <a:ext uri="{0D108BD9-81ED-4DB2-BD59-A6C34878D82A}">
                    <a16:rowId xmlns:a16="http://schemas.microsoft.com/office/drawing/2014/main" val="3789669730"/>
                  </a:ext>
                </a:extLst>
              </a:tr>
              <a:tr h="408742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/>
                        <a:t>x</a:t>
                      </a:r>
                      <a:endParaRPr lang="ko-KR" altLang="en-US" sz="18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&lt;13 bit&gt; x &lt;9 bit&gt; = &lt;22</a:t>
                      </a:r>
                      <a:r>
                        <a:rPr lang="en-US" altLang="ko-KR" sz="1800" baseline="0" dirty="0" smtClean="0"/>
                        <a:t> bit&gt;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보정 </a:t>
                      </a:r>
                      <a:r>
                        <a:rPr lang="en-US" altLang="ko-KR" sz="1800" dirty="0" smtClean="0"/>
                        <a:t>(signed extension)</a:t>
                      </a:r>
                      <a:endParaRPr lang="ko-KR" altLang="en-US" sz="18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&lt;23</a:t>
                      </a:r>
                      <a:r>
                        <a:rPr lang="en-US" altLang="ko-KR" sz="1800" baseline="0" dirty="0" smtClean="0"/>
                        <a:t> bit&gt;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extLst>
                  <a:ext uri="{0D108BD9-81ED-4DB2-BD59-A6C34878D82A}">
                    <a16:rowId xmlns:a16="http://schemas.microsoft.com/office/drawing/2014/main" val="3899646740"/>
                  </a:ext>
                </a:extLst>
              </a:tr>
              <a:tr h="390056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400" b="1" kern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</a:rPr>
                        <a:t>CBFP</a:t>
                      </a:r>
                      <a:endParaRPr lang="en-US" altLang="ko-KR" sz="1800" dirty="0" smtClean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</a:rPr>
                        <a:t>&lt;23</a:t>
                      </a:r>
                      <a:r>
                        <a:rPr lang="en-US" altLang="ko-KR" sz="1800" baseline="0" dirty="0" smtClean="0">
                          <a:solidFill>
                            <a:schemeClr val="bg1"/>
                          </a:solidFill>
                        </a:rPr>
                        <a:t> bit</a:t>
                      </a:r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</a:rPr>
                        <a:t>&gt; -&gt; </a:t>
                      </a:r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</a:rPr>
                        <a:t>정규화 이후 </a:t>
                      </a:r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</a:rPr>
                        <a:t>bit shift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/>
                        <a:t>보정 </a:t>
                      </a:r>
                      <a:r>
                        <a:rPr lang="en-US" altLang="ko-KR" sz="1800" dirty="0" smtClean="0"/>
                        <a:t>(bit shift)    -12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&lt;11 bit&gt;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extLst>
                  <a:ext uri="{0D108BD9-81ED-4DB2-BD59-A6C34878D82A}">
                    <a16:rowId xmlns:a16="http://schemas.microsoft.com/office/drawing/2014/main" val="469090092"/>
                  </a:ext>
                </a:extLst>
              </a:tr>
              <a:tr h="385485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smtClean="0"/>
                        <a:t>Module 1</a:t>
                      </a:r>
                    </a:p>
                    <a:p>
                      <a:pPr algn="ctr" latinLnBrk="1"/>
                      <a:r>
                        <a:rPr lang="en-US" altLang="ko-KR" sz="1500" dirty="0" smtClean="0"/>
                        <a:t>input : &lt;11</a:t>
                      </a:r>
                      <a:r>
                        <a:rPr lang="en-US" altLang="ko-KR" sz="1500" baseline="0" dirty="0" smtClean="0"/>
                        <a:t> bit</a:t>
                      </a:r>
                      <a:r>
                        <a:rPr lang="en-US" altLang="ko-KR" sz="1500" dirty="0" smtClean="0"/>
                        <a:t>&gt;   </a:t>
                      </a:r>
                    </a:p>
                    <a:p>
                      <a:pPr algn="ctr" latinLnBrk="1"/>
                      <a:r>
                        <a:rPr lang="en-US" altLang="ko-KR" sz="1500" dirty="0" smtClean="0"/>
                        <a:t>Output: &lt;12</a:t>
                      </a:r>
                      <a:r>
                        <a:rPr lang="en-US" altLang="ko-KR" sz="1500" baseline="0" dirty="0" smtClean="0"/>
                        <a:t> bit</a:t>
                      </a:r>
                      <a:r>
                        <a:rPr lang="en-US" altLang="ko-KR" sz="1500" dirty="0" smtClean="0"/>
                        <a:t>&gt;</a:t>
                      </a:r>
                      <a:endParaRPr lang="ko-KR" altLang="en-US" sz="1500" b="1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/>
                        <a:t>step1_0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/>
                        <a:t>+/-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tc>
                  <a:txBody>
                    <a:bodyPr/>
                    <a:lstStyle/>
                    <a:p>
                      <a:r>
                        <a:rPr lang="en-US" altLang="ko-KR" sz="1800" dirty="0" smtClean="0"/>
                        <a:t>&lt;11</a:t>
                      </a:r>
                      <a:r>
                        <a:rPr lang="en-US" altLang="ko-KR" sz="1800" baseline="0" dirty="0" smtClean="0"/>
                        <a:t> bit&gt; + &lt;11 bit&gt; = &lt;12 bit&gt;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rgbClr val="00B0F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&lt;12 bit&gt;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extLst>
                  <a:ext uri="{0D108BD9-81ED-4DB2-BD59-A6C34878D82A}">
                    <a16:rowId xmlns:a16="http://schemas.microsoft.com/office/drawing/2014/main" val="2975192285"/>
                  </a:ext>
                </a:extLst>
              </a:tr>
              <a:tr h="393792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400" b="1" kern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/>
                        <a:t>step1_1</a:t>
                      </a:r>
                      <a:endParaRPr lang="ko-KR" altLang="en-US" sz="18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/>
                        <a:t>+/-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/>
                        <a:t>&lt;12</a:t>
                      </a:r>
                      <a:r>
                        <a:rPr lang="en-US" altLang="ko-KR" sz="1800" baseline="0" dirty="0" smtClean="0"/>
                        <a:t> bit&gt; + &lt;12 bit&gt; = &lt;13 bit&gt;</a:t>
                      </a:r>
                      <a:endParaRPr lang="ko-KR" altLang="en-US" sz="18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aseline="0" dirty="0" smtClean="0"/>
                        <a:t>&lt;13 bit&gt;</a:t>
                      </a:r>
                      <a:endParaRPr lang="ko-KR" altLang="en-US" sz="18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extLst>
                  <a:ext uri="{0D108BD9-81ED-4DB2-BD59-A6C34878D82A}">
                    <a16:rowId xmlns:a16="http://schemas.microsoft.com/office/drawing/2014/main" val="2731236108"/>
                  </a:ext>
                </a:extLst>
              </a:tr>
              <a:tr h="386319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400" b="1" kern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/>
                        <a:t>x</a:t>
                      </a:r>
                      <a:endParaRPr lang="ko-KR" altLang="en-US" sz="18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aseline="0" dirty="0" smtClean="0"/>
                        <a:t>&lt;13 bit&gt;</a:t>
                      </a:r>
                      <a:r>
                        <a:rPr lang="ko-KR" altLang="en-US" sz="1800" baseline="0" dirty="0" smtClean="0"/>
                        <a:t> </a:t>
                      </a:r>
                      <a:r>
                        <a:rPr lang="en-US" altLang="ko-KR" sz="1800" baseline="0" dirty="0" smtClean="0"/>
                        <a:t>x &lt;9 bit&gt; = &lt;22 bit&gt;</a:t>
                      </a:r>
                      <a:endParaRPr lang="ko-KR" altLang="en-US" sz="18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보정 </a:t>
                      </a:r>
                      <a:r>
                        <a:rPr lang="en-US" altLang="ko-KR" sz="1800" dirty="0" smtClean="0"/>
                        <a:t>(8bit rounding truncation)</a:t>
                      </a:r>
                      <a:endParaRPr lang="ko-KR" altLang="en-US" sz="18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01066" marR="101066" marT="50533" marB="505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&lt;14 bit&gt;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extLst>
                  <a:ext uri="{0D108BD9-81ED-4DB2-BD59-A6C34878D82A}">
                    <a16:rowId xmlns:a16="http://schemas.microsoft.com/office/drawing/2014/main" val="187005543"/>
                  </a:ext>
                </a:extLst>
              </a:tr>
              <a:tr h="39753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400" b="1" kern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/>
                        <a:t>step1_2</a:t>
                      </a:r>
                      <a:endParaRPr lang="ko-KR" altLang="en-US" sz="18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/>
                        <a:t>+/-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/>
                        <a:t>&lt;14 bit&gt;</a:t>
                      </a:r>
                      <a:r>
                        <a:rPr lang="ko-KR" altLang="en-US" sz="1800" baseline="0" dirty="0" smtClean="0"/>
                        <a:t> </a:t>
                      </a:r>
                      <a:r>
                        <a:rPr lang="en-US" altLang="ko-KR" sz="1800" baseline="0" dirty="0" smtClean="0"/>
                        <a:t>+ &lt;14 bit&gt; = &lt;15 bit&gt;</a:t>
                      </a:r>
                      <a:endParaRPr lang="ko-KR" altLang="en-US" sz="18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extLst>
                  <a:ext uri="{0D108BD9-81ED-4DB2-BD59-A6C34878D82A}">
                    <a16:rowId xmlns:a16="http://schemas.microsoft.com/office/drawing/2014/main" val="3521462630"/>
                  </a:ext>
                </a:extLst>
              </a:tr>
              <a:tr h="3900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kern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6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x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&lt;15</a:t>
                      </a:r>
                      <a:r>
                        <a:rPr lang="en-US" altLang="ko-KR" sz="1800" baseline="0" dirty="0" smtClean="0"/>
                        <a:t> bit&gt; x &lt;9 bit&gt; = &lt;24 bit&gt;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보정 </a:t>
                      </a:r>
                      <a:r>
                        <a:rPr lang="en-US" altLang="ko-KR" sz="1800" dirty="0" smtClean="0"/>
                        <a:t>(signed extension)</a:t>
                      </a:r>
                      <a:endParaRPr lang="ko-KR" altLang="en-US" sz="18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&lt;25</a:t>
                      </a:r>
                      <a:r>
                        <a:rPr lang="en-US" altLang="ko-KR" sz="1800" baseline="0" dirty="0" smtClean="0"/>
                        <a:t> bit&gt;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extLst>
                  <a:ext uri="{0D108BD9-81ED-4DB2-BD59-A6C34878D82A}">
                    <a16:rowId xmlns:a16="http://schemas.microsoft.com/office/drawing/2014/main" val="1077214089"/>
                  </a:ext>
                </a:extLst>
              </a:tr>
              <a:tr h="385485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</a:rPr>
                        <a:t>CBFP</a:t>
                      </a:r>
                      <a:endParaRPr lang="en-US" altLang="ko-KR" sz="1800" dirty="0" smtClean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</a:rPr>
                        <a:t>&lt;25</a:t>
                      </a:r>
                      <a:r>
                        <a:rPr lang="en-US" altLang="ko-KR" sz="1800" baseline="0" dirty="0" smtClean="0">
                          <a:solidFill>
                            <a:schemeClr val="bg1"/>
                          </a:solidFill>
                        </a:rPr>
                        <a:t> bit&gt; -&gt; </a:t>
                      </a:r>
                      <a:r>
                        <a:rPr lang="ko-KR" altLang="en-US" sz="1800" baseline="0" dirty="0" smtClean="0">
                          <a:solidFill>
                            <a:schemeClr val="bg1"/>
                          </a:solidFill>
                        </a:rPr>
                        <a:t>정규화 이후 </a:t>
                      </a:r>
                      <a:r>
                        <a:rPr lang="en-US" altLang="ko-KR" sz="1800" baseline="0" dirty="0" smtClean="0">
                          <a:solidFill>
                            <a:schemeClr val="bg1"/>
                          </a:solidFill>
                        </a:rPr>
                        <a:t>bit shift</a:t>
                      </a:r>
                      <a:endParaRPr lang="ko-KR" altLang="en-US" sz="1800" dirty="0" smtClean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/>
                        <a:t>보정 </a:t>
                      </a:r>
                      <a:r>
                        <a:rPr lang="en-US" altLang="ko-KR" sz="1800" dirty="0" smtClean="0"/>
                        <a:t>(bit shift)    -13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&lt;12</a:t>
                      </a:r>
                      <a:r>
                        <a:rPr lang="en-US" altLang="ko-KR" sz="1800" baseline="0" dirty="0" smtClean="0"/>
                        <a:t> bit&gt;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extLst>
                  <a:ext uri="{0D108BD9-81ED-4DB2-BD59-A6C34878D82A}">
                    <a16:rowId xmlns:a16="http://schemas.microsoft.com/office/drawing/2014/main" val="289556459"/>
                  </a:ext>
                </a:extLst>
              </a:tr>
              <a:tr h="402043">
                <a:tc rowSpan="5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300" dirty="0" smtClean="0"/>
                        <a:t>Module 2</a:t>
                      </a:r>
                    </a:p>
                    <a:p>
                      <a:pPr algn="ctr" latinLnBrk="1"/>
                      <a:r>
                        <a:rPr lang="en-US" altLang="ko-KR" sz="1500" dirty="0" smtClean="0"/>
                        <a:t>input : &lt;12</a:t>
                      </a:r>
                      <a:r>
                        <a:rPr lang="en-US" altLang="ko-KR" sz="1500" baseline="0" dirty="0" smtClean="0"/>
                        <a:t> bit</a:t>
                      </a:r>
                      <a:r>
                        <a:rPr lang="en-US" altLang="ko-KR" sz="1500" dirty="0" smtClean="0"/>
                        <a:t>&gt;   </a:t>
                      </a:r>
                    </a:p>
                    <a:p>
                      <a:pPr algn="ctr" latinLnBrk="1"/>
                      <a:r>
                        <a:rPr lang="en-US" altLang="ko-KR" sz="1500" dirty="0" smtClean="0"/>
                        <a:t>Output: &lt;13</a:t>
                      </a:r>
                      <a:r>
                        <a:rPr lang="en-US" altLang="ko-KR" sz="1500" baseline="0" dirty="0" smtClean="0"/>
                        <a:t> bit</a:t>
                      </a:r>
                      <a:r>
                        <a:rPr lang="en-US" altLang="ko-KR" sz="1500" dirty="0" smtClean="0"/>
                        <a:t>&gt;</a:t>
                      </a:r>
                      <a:endParaRPr lang="ko-KR" altLang="en-US" sz="1500" b="1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step2_0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/>
                        <a:t>+/-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&lt;12 bit&gt;</a:t>
                      </a:r>
                      <a:r>
                        <a:rPr lang="en-US" altLang="ko-KR" sz="1800" baseline="0" dirty="0" smtClean="0"/>
                        <a:t> + &lt;12 bit&gt; = &lt;13 bit&gt;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 smtClean="0">
                        <a:solidFill>
                          <a:srgbClr val="00B0F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aseline="0" dirty="0" smtClean="0"/>
                        <a:t>&lt;13 bit&gt;</a:t>
                      </a:r>
                      <a:endParaRPr lang="ko-KR" altLang="en-US" sz="18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extLst>
                  <a:ext uri="{0D108BD9-81ED-4DB2-BD59-A6C34878D82A}">
                    <a16:rowId xmlns:a16="http://schemas.microsoft.com/office/drawing/2014/main" val="625790492"/>
                  </a:ext>
                </a:extLst>
              </a:tr>
              <a:tr h="390056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step2_1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/>
                        <a:t>+/-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aseline="0" dirty="0" smtClean="0"/>
                        <a:t>&lt;13 bit&gt;</a:t>
                      </a:r>
                      <a:r>
                        <a:rPr lang="ko-KR" altLang="en-US" sz="1800" baseline="0" dirty="0" smtClean="0"/>
                        <a:t> </a:t>
                      </a:r>
                      <a:r>
                        <a:rPr lang="en-US" altLang="ko-KR" sz="1800" baseline="0" dirty="0" smtClean="0"/>
                        <a:t>+ &lt;13 bit&gt; = &lt;14 bit&gt;</a:t>
                      </a:r>
                      <a:endParaRPr lang="ko-KR" altLang="en-US" sz="18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 smtClean="0">
                        <a:solidFill>
                          <a:srgbClr val="00B0F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aseline="0" dirty="0" smtClean="0"/>
                        <a:t>&lt;14 bit&gt;</a:t>
                      </a:r>
                      <a:endParaRPr lang="ko-KR" altLang="en-US" sz="18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extLst>
                  <a:ext uri="{0D108BD9-81ED-4DB2-BD59-A6C34878D82A}">
                    <a16:rowId xmlns:a16="http://schemas.microsoft.com/office/drawing/2014/main" val="987968993"/>
                  </a:ext>
                </a:extLst>
              </a:tr>
              <a:tr h="390056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x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/>
                        <a:t>&lt;14 bit&gt; x &lt;9</a:t>
                      </a:r>
                      <a:r>
                        <a:rPr lang="en-US" altLang="ko-KR" sz="1800" baseline="0" dirty="0" smtClean="0"/>
                        <a:t> bit&gt; = &lt;23 bit&gt;</a:t>
                      </a:r>
                      <a:endParaRPr lang="ko-KR" altLang="en-US" sz="18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보정 </a:t>
                      </a:r>
                      <a:r>
                        <a:rPr lang="en-US" altLang="ko-KR" sz="1800" dirty="0" smtClean="0"/>
                        <a:t>(8bit rounding truncation)</a:t>
                      </a:r>
                      <a:endParaRPr lang="ko-KR" altLang="en-US" sz="18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01066" marR="101066" marT="50533" marB="505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&lt;15 bit&gt;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extLst>
                  <a:ext uri="{0D108BD9-81ED-4DB2-BD59-A6C34878D82A}">
                    <a16:rowId xmlns:a16="http://schemas.microsoft.com/office/drawing/2014/main" val="3367465073"/>
                  </a:ext>
                </a:extLst>
              </a:tr>
              <a:tr h="390056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/>
                        <a:t>step2_2</a:t>
                      </a:r>
                      <a:endParaRPr lang="ko-KR" altLang="en-US" sz="18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/>
                        <a:t>+/-</a:t>
                      </a:r>
                      <a:endParaRPr lang="en-US" altLang="ko-KR" sz="18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/>
                        <a:t>&lt;15 bit&gt;</a:t>
                      </a:r>
                      <a:r>
                        <a:rPr lang="en-US" altLang="ko-KR" sz="1800" baseline="0" dirty="0" smtClean="0"/>
                        <a:t> + &lt;15 bit&gt; = &lt;16 bit&gt;</a:t>
                      </a:r>
                      <a:endParaRPr lang="ko-KR" altLang="en-US" sz="18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 smtClean="0">
                        <a:solidFill>
                          <a:srgbClr val="00B0F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&lt;16 bit&gt;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extLst>
                  <a:ext uri="{0D108BD9-81ED-4DB2-BD59-A6C34878D82A}">
                    <a16:rowId xmlns:a16="http://schemas.microsoft.com/office/drawing/2014/main" val="4021074764"/>
                  </a:ext>
                </a:extLst>
              </a:tr>
              <a:tr h="623008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082" marR="80082" marT="40041" marB="4004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</a:rPr>
                        <a:t>CBFP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>
                    <a:solidFill>
                      <a:srgbClr val="FF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</a:rPr>
                        <a:t>&lt;16</a:t>
                      </a:r>
                      <a:r>
                        <a:rPr lang="en-US" altLang="ko-KR" sz="1800" baseline="0" dirty="0" smtClean="0">
                          <a:solidFill>
                            <a:schemeClr val="bg1"/>
                          </a:solidFill>
                        </a:rPr>
                        <a:t> bit&gt;  </a:t>
                      </a:r>
                      <a:r>
                        <a:rPr lang="ko-KR" altLang="en-US" sz="1800" baseline="0" dirty="0" err="1" smtClean="0">
                          <a:solidFill>
                            <a:schemeClr val="bg1"/>
                          </a:solidFill>
                        </a:rPr>
                        <a:t>정규화되며</a:t>
                      </a:r>
                      <a:r>
                        <a:rPr lang="ko-KR" altLang="en-US" sz="1800" baseline="0" dirty="0" smtClean="0">
                          <a:solidFill>
                            <a:schemeClr val="bg1"/>
                          </a:solidFill>
                        </a:rPr>
                        <a:t> 누적된 </a:t>
                      </a:r>
                      <a:r>
                        <a:rPr lang="en-US" altLang="ko-KR" sz="1800" baseline="0" dirty="0" smtClean="0">
                          <a:solidFill>
                            <a:schemeClr val="bg1"/>
                          </a:solidFill>
                        </a:rPr>
                        <a:t>index</a:t>
                      </a:r>
                      <a:r>
                        <a:rPr lang="ko-KR" altLang="en-US" sz="1800" baseline="0" dirty="0" smtClean="0">
                          <a:solidFill>
                            <a:schemeClr val="bg1"/>
                          </a:solidFill>
                        </a:rPr>
                        <a:t>의 값을 고려하여 </a:t>
                      </a:r>
                      <a:r>
                        <a:rPr lang="en-US" altLang="ko-KR" sz="1800" baseline="0" dirty="0" smtClean="0">
                          <a:solidFill>
                            <a:schemeClr val="bg1"/>
                          </a:solidFill>
                        </a:rPr>
                        <a:t>bit shift</a:t>
                      </a:r>
                      <a:endParaRPr lang="ko-KR" altLang="en-US" sz="1800" dirty="0" smtClean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&lt;13</a:t>
                      </a:r>
                      <a:r>
                        <a:rPr lang="en-US" altLang="ko-KR" sz="1800" baseline="0" dirty="0" smtClean="0"/>
                        <a:t> bit&gt;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1066" marR="101066" marT="50533" marB="50533" anchor="ctr"/>
                </a:tc>
                <a:extLst>
                  <a:ext uri="{0D108BD9-81ED-4DB2-BD59-A6C34878D82A}">
                    <a16:rowId xmlns:a16="http://schemas.microsoft.com/office/drawing/2014/main" val="425134699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686800" y="1108075"/>
            <a:ext cx="5562600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CBFP </a:t>
            </a:r>
            <a:r>
              <a:rPr lang="ko-KR" altLang="en-US" sz="3000" dirty="0" smtClean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적용 </a:t>
            </a:r>
            <a:r>
              <a:rPr lang="en-US" altLang="ko-KR" sz="3000" dirty="0" smtClean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ver.</a:t>
            </a:r>
            <a:endParaRPr lang="en-US" altLang="ko-KR" sz="3000" dirty="0">
              <a:solidFill>
                <a:srgbClr val="FF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4" name="실행 단추: 앞으로 또는 다음 3">
            <a:hlinkClick r:id="rId5" action="ppaction://hlinksldjump" highlightClick="1"/>
          </p:cNvPr>
          <p:cNvSpPr/>
          <p:nvPr/>
        </p:nvSpPr>
        <p:spPr>
          <a:xfrm>
            <a:off x="16313149" y="8696147"/>
            <a:ext cx="800100" cy="762000"/>
          </a:xfrm>
          <a:prstGeom prst="actionButtonForwardNext">
            <a:avLst/>
          </a:prstGeom>
          <a:solidFill>
            <a:srgbClr val="F4C2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42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2546524"/>
            <a:ext cx="16344900" cy="6692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65200" y="1257300"/>
            <a:ext cx="112268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altLang="ko-KR" sz="6400" dirty="0">
                <a:solidFill>
                  <a:srgbClr val="C13844"/>
                </a:solidFill>
                <a:latin typeface="Pretendard Bold" panose="020B0600000101010101" charset="-127"/>
                <a:ea typeface="Pretendard Bold" panose="020B0600000101010101" charset="-127"/>
              </a:rPr>
              <a:t>SQNR </a:t>
            </a:r>
            <a:r>
              <a:rPr lang="en-US" altLang="ko-KR" sz="6400" dirty="0" smtClean="0">
                <a:solidFill>
                  <a:srgbClr val="C13844"/>
                </a:solidFill>
                <a:latin typeface="Pretendard Bold" panose="020B0600000101010101" charset="-127"/>
                <a:ea typeface="Pretendard Bold" panose="020B0600000101010101" charset="-127"/>
              </a:rPr>
              <a:t>with </a:t>
            </a:r>
            <a:r>
              <a:rPr lang="en-US" altLang="ko-KR" sz="6400" dirty="0">
                <a:solidFill>
                  <a:srgbClr val="C13844"/>
                </a:solidFill>
                <a:latin typeface="Pretendard Bold" panose="020B0600000101010101" charset="-127"/>
                <a:ea typeface="Pretendard Bold" panose="020B0600000101010101" charset="-127"/>
              </a:rPr>
              <a:t>CBFP</a:t>
            </a:r>
            <a:endParaRPr lang="ko-KR" altLang="ko-KR" sz="6400" dirty="0">
              <a:solidFill>
                <a:srgbClr val="22222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8" name="TextBox 6"/>
          <p:cNvSpPr txBox="1"/>
          <p:nvPr/>
        </p:nvSpPr>
        <p:spPr>
          <a:xfrm>
            <a:off x="14414500" y="1117600"/>
            <a:ext cx="2984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대한상공회의소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서울기술교육센터</a:t>
            </a:r>
          </a:p>
          <a:p>
            <a:pPr lvl="0" algn="r">
              <a:lnSpc>
                <a:spcPct val="116199"/>
              </a:lnSpc>
            </a:pP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AI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시스템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반도체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설계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2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71600" y="2875541"/>
            <a:ext cx="7543800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ko-KR" sz="3500" dirty="0" smtClean="0">
                <a:latin typeface="Pretendard Bold" panose="020B0600000101010101" charset="-127"/>
                <a:ea typeface="Pretendard Bold" panose="020B0600000101010101" charset="-127"/>
              </a:rPr>
              <a:t>SQNR (</a:t>
            </a:r>
            <a:r>
              <a:rPr lang="en-US" altLang="ko-KR" sz="3500" dirty="0" smtClean="0">
                <a:solidFill>
                  <a:srgbClr val="FF0000"/>
                </a:solidFill>
                <a:latin typeface="Pretendard Bold" panose="020B0600000101010101" charset="-127"/>
                <a:ea typeface="Pretendard Bold" panose="020B0600000101010101" charset="-127"/>
              </a:rPr>
              <a:t>CBFP </a:t>
            </a:r>
            <a:r>
              <a:rPr lang="ko-KR" altLang="en-US" sz="3500" dirty="0" smtClean="0">
                <a:solidFill>
                  <a:srgbClr val="FF0000"/>
                </a:solidFill>
                <a:latin typeface="Pretendard Bold" panose="020B0600000101010101" charset="-127"/>
                <a:ea typeface="Pretendard Bold" panose="020B0600000101010101" charset="-127"/>
              </a:rPr>
              <a:t>적용</a:t>
            </a:r>
            <a:r>
              <a:rPr lang="en-US" altLang="ko-KR" sz="3500" dirty="0" smtClean="0">
                <a:latin typeface="Pretendard Bold" panose="020B0600000101010101" charset="-127"/>
                <a:ea typeface="Pretendard Bold" panose="020B0600000101010101" charset="-127"/>
              </a:rPr>
              <a:t>, FFT)</a:t>
            </a:r>
            <a:endParaRPr lang="en-US" altLang="ko-KR" sz="3000" dirty="0" smtClean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426313"/>
              </p:ext>
            </p:extLst>
          </p:nvPr>
        </p:nvGraphicFramePr>
        <p:xfrm>
          <a:off x="1676400" y="3695700"/>
          <a:ext cx="14887731" cy="5269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24">
                  <a:extLst>
                    <a:ext uri="{9D8B030D-6E8A-4147-A177-3AD203B41FA5}">
                      <a16:colId xmlns:a16="http://schemas.microsoft.com/office/drawing/2014/main" val="947794270"/>
                    </a:ext>
                  </a:extLst>
                </a:gridCol>
                <a:gridCol w="1008024">
                  <a:extLst>
                    <a:ext uri="{9D8B030D-6E8A-4147-A177-3AD203B41FA5}">
                      <a16:colId xmlns:a16="http://schemas.microsoft.com/office/drawing/2014/main" val="3279548870"/>
                    </a:ext>
                  </a:extLst>
                </a:gridCol>
                <a:gridCol w="1124334">
                  <a:extLst>
                    <a:ext uri="{9D8B030D-6E8A-4147-A177-3AD203B41FA5}">
                      <a16:colId xmlns:a16="http://schemas.microsoft.com/office/drawing/2014/main" val="1538863929"/>
                    </a:ext>
                  </a:extLst>
                </a:gridCol>
                <a:gridCol w="1124334">
                  <a:extLst>
                    <a:ext uri="{9D8B030D-6E8A-4147-A177-3AD203B41FA5}">
                      <a16:colId xmlns:a16="http://schemas.microsoft.com/office/drawing/2014/main" val="802012237"/>
                    </a:ext>
                  </a:extLst>
                </a:gridCol>
                <a:gridCol w="1124333">
                  <a:extLst>
                    <a:ext uri="{9D8B030D-6E8A-4147-A177-3AD203B41FA5}">
                      <a16:colId xmlns:a16="http://schemas.microsoft.com/office/drawing/2014/main" val="2024716837"/>
                    </a:ext>
                  </a:extLst>
                </a:gridCol>
                <a:gridCol w="1124334">
                  <a:extLst>
                    <a:ext uri="{9D8B030D-6E8A-4147-A177-3AD203B41FA5}">
                      <a16:colId xmlns:a16="http://schemas.microsoft.com/office/drawing/2014/main" val="2753056999"/>
                    </a:ext>
                  </a:extLst>
                </a:gridCol>
                <a:gridCol w="1124334">
                  <a:extLst>
                    <a:ext uri="{9D8B030D-6E8A-4147-A177-3AD203B41FA5}">
                      <a16:colId xmlns:a16="http://schemas.microsoft.com/office/drawing/2014/main" val="2212949419"/>
                    </a:ext>
                  </a:extLst>
                </a:gridCol>
                <a:gridCol w="1124334">
                  <a:extLst>
                    <a:ext uri="{9D8B030D-6E8A-4147-A177-3AD203B41FA5}">
                      <a16:colId xmlns:a16="http://schemas.microsoft.com/office/drawing/2014/main" val="3573372553"/>
                    </a:ext>
                  </a:extLst>
                </a:gridCol>
                <a:gridCol w="1124334">
                  <a:extLst>
                    <a:ext uri="{9D8B030D-6E8A-4147-A177-3AD203B41FA5}">
                      <a16:colId xmlns:a16="http://schemas.microsoft.com/office/drawing/2014/main" val="2460331684"/>
                    </a:ext>
                  </a:extLst>
                </a:gridCol>
                <a:gridCol w="1124333">
                  <a:extLst>
                    <a:ext uri="{9D8B030D-6E8A-4147-A177-3AD203B41FA5}">
                      <a16:colId xmlns:a16="http://schemas.microsoft.com/office/drawing/2014/main" val="1245875629"/>
                    </a:ext>
                  </a:extLst>
                </a:gridCol>
                <a:gridCol w="1124334">
                  <a:extLst>
                    <a:ext uri="{9D8B030D-6E8A-4147-A177-3AD203B41FA5}">
                      <a16:colId xmlns:a16="http://schemas.microsoft.com/office/drawing/2014/main" val="981788779"/>
                    </a:ext>
                  </a:extLst>
                </a:gridCol>
                <a:gridCol w="1124334">
                  <a:extLst>
                    <a:ext uri="{9D8B030D-6E8A-4147-A177-3AD203B41FA5}">
                      <a16:colId xmlns:a16="http://schemas.microsoft.com/office/drawing/2014/main" val="844356016"/>
                    </a:ext>
                  </a:extLst>
                </a:gridCol>
                <a:gridCol w="1628345">
                  <a:extLst>
                    <a:ext uri="{9D8B030D-6E8A-4147-A177-3AD203B41FA5}">
                      <a16:colId xmlns:a16="http://schemas.microsoft.com/office/drawing/2014/main" val="3589367626"/>
                    </a:ext>
                  </a:extLst>
                </a:gridCol>
              </a:tblGrid>
              <a:tr h="691200">
                <a:tc rowSpan="3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구분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1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Input Type 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939103"/>
                  </a:ext>
                </a:extLst>
              </a:tr>
              <a:tr h="5904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Random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Cosine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696835"/>
                  </a:ext>
                </a:extLst>
              </a:tr>
              <a:tr h="486254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2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3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4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5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6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7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8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9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10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174219"/>
                  </a:ext>
                </a:extLst>
              </a:tr>
              <a:tr h="58367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Signal Power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184207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179660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177363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175717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173527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178956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169813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176706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178701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174852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131072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228430"/>
                  </a:ext>
                </a:extLst>
              </a:tr>
              <a:tr h="58367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Noise Power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13.57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13.61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13.19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13.69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13.46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12.78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13.38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13.79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13.08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13.48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10.82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060775"/>
                  </a:ext>
                </a:extLst>
              </a:tr>
              <a:tr h="58367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aseline="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SQNR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aseline="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dB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41.33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41.21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41.29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41.09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41.1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41.46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41.03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41.08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41.36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41.13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40.83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157137"/>
                  </a:ext>
                </a:extLst>
              </a:tr>
              <a:tr h="5836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aseline="0" dirty="0" err="1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Avg</a:t>
                      </a:r>
                      <a:endParaRPr lang="en-US" altLang="ko-KR" sz="2000" baseline="0" dirty="0" smtClean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41.21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383099"/>
                  </a:ext>
                </a:extLst>
              </a:tr>
              <a:tr h="58367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Min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41.03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3159741"/>
                  </a:ext>
                </a:extLst>
              </a:tr>
              <a:tr h="5836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Max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41.46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1017404"/>
                  </a:ext>
                </a:extLst>
              </a:tr>
            </a:tbl>
          </a:graphicData>
        </a:graphic>
      </p:graphicFrame>
      <p:sp>
        <p:nvSpPr>
          <p:cNvPr id="10" name="모서리가 둥근 직사각형 9"/>
          <p:cNvSpPr/>
          <p:nvPr/>
        </p:nvSpPr>
        <p:spPr>
          <a:xfrm>
            <a:off x="8839200" y="7353300"/>
            <a:ext cx="914400" cy="3810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5316200" y="7658100"/>
            <a:ext cx="914400" cy="381000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8610600" y="4465158"/>
            <a:ext cx="1371600" cy="44974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5087600" y="4690028"/>
            <a:ext cx="1371600" cy="449741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7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2546524"/>
            <a:ext cx="16344900" cy="6692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65200" y="1257300"/>
            <a:ext cx="112268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altLang="ko-KR" sz="6400" dirty="0">
                <a:solidFill>
                  <a:srgbClr val="C13844"/>
                </a:solidFill>
                <a:latin typeface="Pretendard Bold" panose="020B0600000101010101" charset="-127"/>
                <a:ea typeface="Pretendard Bold" panose="020B0600000101010101" charset="-127"/>
              </a:rPr>
              <a:t>SQNR </a:t>
            </a:r>
            <a:r>
              <a:rPr lang="en-US" altLang="ko-KR" sz="6400" dirty="0" smtClean="0">
                <a:solidFill>
                  <a:srgbClr val="C13844"/>
                </a:solidFill>
                <a:latin typeface="Pretendard Bold" panose="020B0600000101010101" charset="-127"/>
                <a:ea typeface="Pretendard Bold" panose="020B0600000101010101" charset="-127"/>
              </a:rPr>
              <a:t>with </a:t>
            </a:r>
            <a:r>
              <a:rPr lang="en-US" altLang="ko-KR" sz="6400" dirty="0">
                <a:solidFill>
                  <a:srgbClr val="C13844"/>
                </a:solidFill>
                <a:latin typeface="Pretendard Bold" panose="020B0600000101010101" charset="-127"/>
                <a:ea typeface="Pretendard Bold" panose="020B0600000101010101" charset="-127"/>
              </a:rPr>
              <a:t>CBFP</a:t>
            </a:r>
            <a:endParaRPr lang="ko-KR" altLang="ko-KR" sz="6400" dirty="0">
              <a:solidFill>
                <a:srgbClr val="22222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8" name="TextBox 6"/>
          <p:cNvSpPr txBox="1"/>
          <p:nvPr/>
        </p:nvSpPr>
        <p:spPr>
          <a:xfrm>
            <a:off x="14414500" y="1117600"/>
            <a:ext cx="2984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대한상공회의소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서울기술교육센터</a:t>
            </a:r>
          </a:p>
          <a:p>
            <a:pPr lvl="0" algn="r">
              <a:lnSpc>
                <a:spcPct val="116199"/>
              </a:lnSpc>
            </a:pP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AI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시스템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반도체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설계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2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71600" y="2875541"/>
            <a:ext cx="7543800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ko-KR" sz="3500" dirty="0" smtClean="0">
                <a:latin typeface="Pretendard Bold" panose="020B0600000101010101" charset="-127"/>
                <a:ea typeface="Pretendard Bold" panose="020B0600000101010101" charset="-127"/>
              </a:rPr>
              <a:t>SQNR (</a:t>
            </a:r>
            <a:r>
              <a:rPr lang="en-US" altLang="ko-KR" sz="3500" dirty="0" smtClean="0">
                <a:solidFill>
                  <a:srgbClr val="FF0000"/>
                </a:solidFill>
                <a:latin typeface="Pretendard Bold" panose="020B0600000101010101" charset="-127"/>
                <a:ea typeface="Pretendard Bold" panose="020B0600000101010101" charset="-127"/>
              </a:rPr>
              <a:t>CBFP </a:t>
            </a:r>
            <a:r>
              <a:rPr lang="ko-KR" altLang="en-US" sz="3500" dirty="0" smtClean="0">
                <a:solidFill>
                  <a:srgbClr val="FF0000"/>
                </a:solidFill>
                <a:latin typeface="Pretendard Bold" panose="020B0600000101010101" charset="-127"/>
                <a:ea typeface="Pretendard Bold" panose="020B0600000101010101" charset="-127"/>
              </a:rPr>
              <a:t>적용</a:t>
            </a:r>
            <a:r>
              <a:rPr lang="en-US" altLang="ko-KR" sz="3500" dirty="0" smtClean="0">
                <a:latin typeface="Pretendard Bold" panose="020B0600000101010101" charset="-127"/>
                <a:ea typeface="Pretendard Bold" panose="020B0600000101010101" charset="-127"/>
              </a:rPr>
              <a:t>, IFFT)</a:t>
            </a:r>
            <a:endParaRPr lang="en-US" altLang="ko-KR" sz="3000" dirty="0" smtClean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43671"/>
              </p:ext>
            </p:extLst>
          </p:nvPr>
        </p:nvGraphicFramePr>
        <p:xfrm>
          <a:off x="1676400" y="3695700"/>
          <a:ext cx="14887731" cy="5269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024">
                  <a:extLst>
                    <a:ext uri="{9D8B030D-6E8A-4147-A177-3AD203B41FA5}">
                      <a16:colId xmlns:a16="http://schemas.microsoft.com/office/drawing/2014/main" val="947794270"/>
                    </a:ext>
                  </a:extLst>
                </a:gridCol>
                <a:gridCol w="1008024">
                  <a:extLst>
                    <a:ext uri="{9D8B030D-6E8A-4147-A177-3AD203B41FA5}">
                      <a16:colId xmlns:a16="http://schemas.microsoft.com/office/drawing/2014/main" val="3279548870"/>
                    </a:ext>
                  </a:extLst>
                </a:gridCol>
                <a:gridCol w="1124334">
                  <a:extLst>
                    <a:ext uri="{9D8B030D-6E8A-4147-A177-3AD203B41FA5}">
                      <a16:colId xmlns:a16="http://schemas.microsoft.com/office/drawing/2014/main" val="1538863929"/>
                    </a:ext>
                  </a:extLst>
                </a:gridCol>
                <a:gridCol w="1124334">
                  <a:extLst>
                    <a:ext uri="{9D8B030D-6E8A-4147-A177-3AD203B41FA5}">
                      <a16:colId xmlns:a16="http://schemas.microsoft.com/office/drawing/2014/main" val="802012237"/>
                    </a:ext>
                  </a:extLst>
                </a:gridCol>
                <a:gridCol w="1124333">
                  <a:extLst>
                    <a:ext uri="{9D8B030D-6E8A-4147-A177-3AD203B41FA5}">
                      <a16:colId xmlns:a16="http://schemas.microsoft.com/office/drawing/2014/main" val="2024716837"/>
                    </a:ext>
                  </a:extLst>
                </a:gridCol>
                <a:gridCol w="1124334">
                  <a:extLst>
                    <a:ext uri="{9D8B030D-6E8A-4147-A177-3AD203B41FA5}">
                      <a16:colId xmlns:a16="http://schemas.microsoft.com/office/drawing/2014/main" val="2753056999"/>
                    </a:ext>
                  </a:extLst>
                </a:gridCol>
                <a:gridCol w="1124334">
                  <a:extLst>
                    <a:ext uri="{9D8B030D-6E8A-4147-A177-3AD203B41FA5}">
                      <a16:colId xmlns:a16="http://schemas.microsoft.com/office/drawing/2014/main" val="2212949419"/>
                    </a:ext>
                  </a:extLst>
                </a:gridCol>
                <a:gridCol w="1124334">
                  <a:extLst>
                    <a:ext uri="{9D8B030D-6E8A-4147-A177-3AD203B41FA5}">
                      <a16:colId xmlns:a16="http://schemas.microsoft.com/office/drawing/2014/main" val="3573372553"/>
                    </a:ext>
                  </a:extLst>
                </a:gridCol>
                <a:gridCol w="1124334">
                  <a:extLst>
                    <a:ext uri="{9D8B030D-6E8A-4147-A177-3AD203B41FA5}">
                      <a16:colId xmlns:a16="http://schemas.microsoft.com/office/drawing/2014/main" val="2460331684"/>
                    </a:ext>
                  </a:extLst>
                </a:gridCol>
                <a:gridCol w="1124333">
                  <a:extLst>
                    <a:ext uri="{9D8B030D-6E8A-4147-A177-3AD203B41FA5}">
                      <a16:colId xmlns:a16="http://schemas.microsoft.com/office/drawing/2014/main" val="1245875629"/>
                    </a:ext>
                  </a:extLst>
                </a:gridCol>
                <a:gridCol w="1124334">
                  <a:extLst>
                    <a:ext uri="{9D8B030D-6E8A-4147-A177-3AD203B41FA5}">
                      <a16:colId xmlns:a16="http://schemas.microsoft.com/office/drawing/2014/main" val="981788779"/>
                    </a:ext>
                  </a:extLst>
                </a:gridCol>
                <a:gridCol w="1124334">
                  <a:extLst>
                    <a:ext uri="{9D8B030D-6E8A-4147-A177-3AD203B41FA5}">
                      <a16:colId xmlns:a16="http://schemas.microsoft.com/office/drawing/2014/main" val="844356016"/>
                    </a:ext>
                  </a:extLst>
                </a:gridCol>
                <a:gridCol w="1628345">
                  <a:extLst>
                    <a:ext uri="{9D8B030D-6E8A-4147-A177-3AD203B41FA5}">
                      <a16:colId xmlns:a16="http://schemas.microsoft.com/office/drawing/2014/main" val="3589367626"/>
                    </a:ext>
                  </a:extLst>
                </a:gridCol>
              </a:tblGrid>
              <a:tr h="691200">
                <a:tc rowSpan="3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구분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1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Input Type 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939103"/>
                  </a:ext>
                </a:extLst>
              </a:tr>
              <a:tr h="59040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Random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Cosine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696835"/>
                  </a:ext>
                </a:extLst>
              </a:tr>
              <a:tr h="486254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2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3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4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5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6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7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8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9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10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174219"/>
                  </a:ext>
                </a:extLst>
              </a:tr>
              <a:tr h="58367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Signal Power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181135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173535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171609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186272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173952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177588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168952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167793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171112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168231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131072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228430"/>
                  </a:ext>
                </a:extLst>
              </a:tr>
              <a:tr h="58367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Noise Power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6.85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7.17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6.75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7.33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6.93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6.83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7.08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6.95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6.92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6.93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9.94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060775"/>
                  </a:ext>
                </a:extLst>
              </a:tr>
              <a:tr h="58367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aseline="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SQNR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aseline="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dB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44.22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43.84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44.05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44.04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43.99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44.15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43.78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43.83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43.93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43.85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41.2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157137"/>
                  </a:ext>
                </a:extLst>
              </a:tr>
              <a:tr h="5836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aseline="0" dirty="0" err="1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Avg</a:t>
                      </a:r>
                      <a:endParaRPr lang="en-US" altLang="ko-KR" sz="2000" baseline="0" dirty="0" smtClean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43.97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383099"/>
                  </a:ext>
                </a:extLst>
              </a:tr>
              <a:tr h="58367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Min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44.22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3159741"/>
                  </a:ext>
                </a:extLst>
              </a:tr>
              <a:tr h="5836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Max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43.78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1017404"/>
                  </a:ext>
                </a:extLst>
              </a:tr>
            </a:tbl>
          </a:graphicData>
        </a:graphic>
      </p:graphicFrame>
      <p:sp>
        <p:nvSpPr>
          <p:cNvPr id="10" name="모서리가 둥근 직사각형 9"/>
          <p:cNvSpPr/>
          <p:nvPr/>
        </p:nvSpPr>
        <p:spPr>
          <a:xfrm>
            <a:off x="8839200" y="7353300"/>
            <a:ext cx="914400" cy="3810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5316200" y="7658100"/>
            <a:ext cx="914400" cy="381000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8610600" y="4465158"/>
            <a:ext cx="1371600" cy="44974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5087600" y="4690028"/>
            <a:ext cx="1371600" cy="449741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59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552700"/>
            <a:ext cx="16344900" cy="6692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65200" y="1257300"/>
            <a:ext cx="72517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6400" dirty="0" smtClean="0">
                <a:solidFill>
                  <a:srgbClr val="C13844"/>
                </a:solidFill>
                <a:latin typeface="Pretendard Bold" panose="020B0600000101010101" charset="-127"/>
                <a:ea typeface="Pretendard Bold" panose="020B0600000101010101" charset="-127"/>
              </a:rPr>
              <a:t>SQNR </a:t>
            </a:r>
            <a:r>
              <a:rPr lang="ko-KR" altLang="en-US" sz="6400" dirty="0" smtClean="0">
                <a:solidFill>
                  <a:srgbClr val="C13844"/>
                </a:solidFill>
                <a:latin typeface="Pretendard Bold" panose="020B0600000101010101" charset="-127"/>
                <a:ea typeface="Pretendard Bold" panose="020B0600000101010101" charset="-127"/>
              </a:rPr>
              <a:t>분석</a:t>
            </a:r>
            <a:endParaRPr lang="ko-KR" sz="6400" b="0" i="0" u="none" strike="noStrike" dirty="0">
              <a:solidFill>
                <a:srgbClr val="22222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8" name="TextBox 6"/>
          <p:cNvSpPr txBox="1"/>
          <p:nvPr/>
        </p:nvSpPr>
        <p:spPr>
          <a:xfrm>
            <a:off x="14414500" y="1117600"/>
            <a:ext cx="2984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대한상공회의소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서울기술교육센터</a:t>
            </a:r>
          </a:p>
          <a:p>
            <a:pPr lvl="0" algn="r">
              <a:lnSpc>
                <a:spcPct val="116199"/>
              </a:lnSpc>
            </a:pP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AI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시스템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반도체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설계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2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25930" y="2781300"/>
            <a:ext cx="15285720" cy="59880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0000"/>
              </a:lnSpc>
            </a:pPr>
            <a:r>
              <a:rPr lang="en-US" altLang="ko-KR" sz="4000" dirty="0" smtClean="0">
                <a:solidFill>
                  <a:srgbClr val="222222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altLang="ko-KR" sz="3500" dirty="0" smtClean="0">
                <a:solidFill>
                  <a:srgbClr val="222222"/>
                </a:solidFill>
                <a:latin typeface="Pretendard Bold" panose="020B0600000101010101" charset="-127"/>
                <a:ea typeface="Pretendard Bold" panose="020B0600000101010101" charset="-127"/>
              </a:rPr>
              <a:t>SQNR </a:t>
            </a:r>
            <a:r>
              <a:rPr lang="ko-KR" altLang="en-US" sz="3500" dirty="0" smtClean="0">
                <a:solidFill>
                  <a:srgbClr val="222222"/>
                </a:solidFill>
                <a:latin typeface="Pretendard Bold" panose="020B0600000101010101" charset="-127"/>
                <a:ea typeface="Pretendard Bold" panose="020B0600000101010101" charset="-127"/>
              </a:rPr>
              <a:t>결과 분석</a:t>
            </a:r>
            <a:endParaRPr lang="en-US" altLang="ko-KR" sz="3500" dirty="0" smtClean="0">
              <a:solidFill>
                <a:srgbClr val="222222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>
              <a:lnSpc>
                <a:spcPct val="150000"/>
              </a:lnSpc>
            </a:pPr>
            <a:endParaRPr lang="en-US" altLang="ko-KR" sz="5000" dirty="0">
              <a:solidFill>
                <a:srgbClr val="22222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50000"/>
              </a:lnSpc>
            </a:pPr>
            <a:endParaRPr lang="en-US" altLang="ko-KR" sz="3500" dirty="0" smtClean="0">
              <a:solidFill>
                <a:srgbClr val="22222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50000"/>
              </a:lnSpc>
            </a:pPr>
            <a:endParaRPr lang="en-US" altLang="ko-KR" sz="3500" dirty="0" smtClean="0">
              <a:solidFill>
                <a:srgbClr val="22222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3000" dirty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1) CBFP </a:t>
            </a:r>
            <a:r>
              <a:rPr lang="ko-KR" altLang="en-US" sz="3000" dirty="0" err="1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미적용</a:t>
            </a:r>
            <a:r>
              <a:rPr lang="ko-KR" altLang="en-US" sz="3000" dirty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 결과</a:t>
            </a:r>
            <a:r>
              <a:rPr lang="en-US" altLang="ko-KR" sz="3000" dirty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Random Input</a:t>
            </a:r>
            <a:r>
              <a:rPr lang="ko-KR" altLang="en-US" sz="3000" dirty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의 경우 </a:t>
            </a:r>
            <a:r>
              <a:rPr lang="en-US" altLang="ko-KR" sz="3000" dirty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Cosine </a:t>
            </a:r>
            <a:r>
              <a:rPr lang="ko-KR" altLang="en-US" sz="3000" dirty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대비 오차 및 편차가 크게 증가함</a:t>
            </a:r>
          </a:p>
          <a:p>
            <a:pPr lvl="0">
              <a:lnSpc>
                <a:spcPct val="150000"/>
              </a:lnSpc>
            </a:pPr>
            <a:r>
              <a:rPr lang="ko-KR" altLang="en-US" sz="3000" dirty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   → </a:t>
            </a:r>
            <a:r>
              <a:rPr lang="en-US" altLang="ko-KR" sz="3000" dirty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CBFP </a:t>
            </a:r>
            <a:r>
              <a:rPr lang="ko-KR" altLang="en-US" sz="3000" dirty="0" err="1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미적용</a:t>
            </a:r>
            <a:r>
              <a:rPr lang="ko-KR" altLang="en-US" sz="3000" dirty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시 </a:t>
            </a:r>
            <a:r>
              <a:rPr lang="ko-KR" altLang="en-US" sz="3000" dirty="0" err="1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정규화가</a:t>
            </a:r>
            <a:r>
              <a:rPr lang="ko-KR" altLang="en-US" sz="3000" dirty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이루어지지 않아 </a:t>
            </a:r>
            <a:r>
              <a:rPr lang="ko-KR" altLang="en-US" sz="3000" dirty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표현 범위를 초과하는 값</a:t>
            </a:r>
            <a:r>
              <a:rPr lang="ko-KR" altLang="en-US" sz="3000" dirty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 </a:t>
            </a:r>
            <a:r>
              <a:rPr lang="ko-KR" altLang="en-US" sz="3000" dirty="0" smtClean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발생</a:t>
            </a:r>
            <a:r>
              <a:rPr lang="en-US" altLang="ko-KR" sz="3000" dirty="0" smtClean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3000" dirty="0" smtClean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데이터 </a:t>
            </a:r>
            <a:r>
              <a:rPr lang="ko-KR" altLang="en-US" sz="3000" dirty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왜곡 </a:t>
            </a:r>
            <a:r>
              <a:rPr lang="ko-KR" altLang="en-US" sz="3000" dirty="0" smtClean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증가</a:t>
            </a:r>
            <a:endParaRPr lang="ko-KR" altLang="en-US" sz="3000" dirty="0">
              <a:solidFill>
                <a:srgbClr val="FF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3000" dirty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2) CBFP </a:t>
            </a:r>
            <a:r>
              <a:rPr lang="ko-KR" altLang="en-US" sz="3000" dirty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적용 결과</a:t>
            </a:r>
            <a:r>
              <a:rPr lang="en-US" altLang="ko-KR" sz="3000" dirty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Random </a:t>
            </a:r>
            <a:r>
              <a:rPr lang="ko-KR" altLang="en-US" sz="3000" dirty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입력에서 오차와 편차가 크게 줄었으며 </a:t>
            </a:r>
            <a:r>
              <a:rPr lang="en-US" altLang="ko-KR" sz="3000" dirty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SQNR</a:t>
            </a:r>
            <a:r>
              <a:rPr lang="ko-KR" altLang="en-US" sz="3000" dirty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 향상됨</a:t>
            </a:r>
          </a:p>
          <a:p>
            <a:pPr lvl="0">
              <a:lnSpc>
                <a:spcPct val="150000"/>
              </a:lnSpc>
            </a:pPr>
            <a:r>
              <a:rPr lang="ko-KR" altLang="en-US" sz="3000" dirty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   → </a:t>
            </a:r>
            <a:r>
              <a:rPr lang="en-US" altLang="ko-KR" sz="3000" dirty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CBFP </a:t>
            </a:r>
            <a:r>
              <a:rPr lang="ko-KR" altLang="en-US" sz="3000" dirty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기반 정규화를 통해 </a:t>
            </a:r>
            <a:r>
              <a:rPr lang="ko-KR" altLang="en-US" sz="3000" dirty="0">
                <a:solidFill>
                  <a:srgbClr val="00B0F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데이터 범위가 효과적으로 조절</a:t>
            </a:r>
            <a:r>
              <a:rPr lang="ko-KR" altLang="en-US" sz="3000" dirty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되어 신호 </a:t>
            </a:r>
            <a:r>
              <a:rPr lang="ko-KR" altLang="en-US" sz="3000" dirty="0">
                <a:solidFill>
                  <a:srgbClr val="00B0F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왜곡이 </a:t>
            </a:r>
            <a:r>
              <a:rPr lang="ko-KR" altLang="en-US" sz="3000" dirty="0" smtClean="0">
                <a:solidFill>
                  <a:srgbClr val="00B0F0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감소</a:t>
            </a:r>
            <a:endParaRPr lang="ko-KR" altLang="en-US" sz="3000" dirty="0">
              <a:solidFill>
                <a:srgbClr val="00B0F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049090"/>
              </p:ext>
            </p:extLst>
          </p:nvPr>
        </p:nvGraphicFramePr>
        <p:xfrm>
          <a:off x="1676400" y="3771900"/>
          <a:ext cx="15087608" cy="2362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947794270"/>
                    </a:ext>
                  </a:extLst>
                </a:gridCol>
                <a:gridCol w="1571626">
                  <a:extLst>
                    <a:ext uri="{9D8B030D-6E8A-4147-A177-3AD203B41FA5}">
                      <a16:colId xmlns:a16="http://schemas.microsoft.com/office/drawing/2014/main" val="1538863929"/>
                    </a:ext>
                  </a:extLst>
                </a:gridCol>
                <a:gridCol w="1571626">
                  <a:extLst>
                    <a:ext uri="{9D8B030D-6E8A-4147-A177-3AD203B41FA5}">
                      <a16:colId xmlns:a16="http://schemas.microsoft.com/office/drawing/2014/main" val="3459899616"/>
                    </a:ext>
                  </a:extLst>
                </a:gridCol>
                <a:gridCol w="1571626">
                  <a:extLst>
                    <a:ext uri="{9D8B030D-6E8A-4147-A177-3AD203B41FA5}">
                      <a16:colId xmlns:a16="http://schemas.microsoft.com/office/drawing/2014/main" val="2520886678"/>
                    </a:ext>
                  </a:extLst>
                </a:gridCol>
                <a:gridCol w="1571626">
                  <a:extLst>
                    <a:ext uri="{9D8B030D-6E8A-4147-A177-3AD203B41FA5}">
                      <a16:colId xmlns:a16="http://schemas.microsoft.com/office/drawing/2014/main" val="2012391831"/>
                    </a:ext>
                  </a:extLst>
                </a:gridCol>
                <a:gridCol w="1571626">
                  <a:extLst>
                    <a:ext uri="{9D8B030D-6E8A-4147-A177-3AD203B41FA5}">
                      <a16:colId xmlns:a16="http://schemas.microsoft.com/office/drawing/2014/main" val="2748481035"/>
                    </a:ext>
                  </a:extLst>
                </a:gridCol>
                <a:gridCol w="1571626">
                  <a:extLst>
                    <a:ext uri="{9D8B030D-6E8A-4147-A177-3AD203B41FA5}">
                      <a16:colId xmlns:a16="http://schemas.microsoft.com/office/drawing/2014/main" val="816405003"/>
                    </a:ext>
                  </a:extLst>
                </a:gridCol>
                <a:gridCol w="1571626">
                  <a:extLst>
                    <a:ext uri="{9D8B030D-6E8A-4147-A177-3AD203B41FA5}">
                      <a16:colId xmlns:a16="http://schemas.microsoft.com/office/drawing/2014/main" val="3036890585"/>
                    </a:ext>
                  </a:extLst>
                </a:gridCol>
                <a:gridCol w="1571626">
                  <a:extLst>
                    <a:ext uri="{9D8B030D-6E8A-4147-A177-3AD203B41FA5}">
                      <a16:colId xmlns:a16="http://schemas.microsoft.com/office/drawing/2014/main" val="2141949214"/>
                    </a:ext>
                  </a:extLst>
                </a:gridCol>
              </a:tblGrid>
              <a:tr h="36576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구분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Input Type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939103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FFT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IFFT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696835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CBFP</a:t>
                      </a:r>
                      <a:r>
                        <a:rPr lang="en-US" altLang="ko-KR" sz="2500" baseline="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altLang="en-US" sz="2500" baseline="0" dirty="0" err="1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미적용</a:t>
                      </a:r>
                      <a:endParaRPr lang="ko-KR" altLang="en-US" sz="2500" dirty="0" smtClean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CBFP </a:t>
                      </a:r>
                      <a:r>
                        <a:rPr lang="ko-KR" altLang="en-US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적용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CBFP</a:t>
                      </a:r>
                      <a:r>
                        <a:rPr lang="en-US" altLang="ko-KR" sz="2500" baseline="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altLang="en-US" sz="2500" baseline="0" dirty="0" err="1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미적용</a:t>
                      </a:r>
                      <a:endParaRPr lang="ko-KR" altLang="en-US" sz="2500" dirty="0" smtClean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CBFP </a:t>
                      </a:r>
                      <a:r>
                        <a:rPr lang="ko-KR" altLang="en-US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적용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747822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Random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Cosine</a:t>
                      </a:r>
                      <a:endParaRPr lang="ko-KR" altLang="en-US" sz="2500" dirty="0" smtClean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Random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Cosine</a:t>
                      </a:r>
                      <a:endParaRPr lang="ko-KR" altLang="en-US" sz="2500" dirty="0" smtClean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Random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Cosine</a:t>
                      </a:r>
                      <a:endParaRPr lang="ko-KR" altLang="en-US" sz="2500" dirty="0" smtClean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Random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Cosine</a:t>
                      </a:r>
                      <a:endParaRPr lang="ko-KR" altLang="en-US" sz="2500" dirty="0" smtClean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53094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aseline="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SQNR (dB)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1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7.24</a:t>
                      </a:r>
                      <a:endParaRPr lang="ko-KR" altLang="en-US" sz="2500" b="1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40.57</a:t>
                      </a:r>
                      <a:endParaRPr lang="ko-KR" altLang="en-US" sz="2500" dirty="0" smtClean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1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41.21</a:t>
                      </a:r>
                      <a:endParaRPr lang="ko-KR" altLang="en-US" sz="2500" b="1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40.83</a:t>
                      </a:r>
                      <a:endParaRPr lang="ko-KR" altLang="en-US" sz="2500" dirty="0" smtClean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1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-12.3</a:t>
                      </a:r>
                      <a:endParaRPr lang="ko-KR" altLang="en-US" sz="2500" b="1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1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-3.64</a:t>
                      </a:r>
                      <a:endParaRPr lang="ko-KR" altLang="en-US" sz="2500" b="1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43.97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41.2</a:t>
                      </a:r>
                      <a:endParaRPr lang="ko-KR" altLang="en-US" sz="25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157137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2941300" y="3238500"/>
            <a:ext cx="3822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Pretendard Regular" panose="020B0600000101010101" charset="-127"/>
                <a:ea typeface="Pretendard Regular" panose="020B0600000101010101" charset="-127"/>
              </a:rPr>
              <a:t>* Random : 10</a:t>
            </a:r>
            <a:r>
              <a:rPr lang="ko-KR" altLang="en-US" sz="2000" dirty="0" smtClean="0">
                <a:latin typeface="Pretendard Regular" panose="020B0600000101010101" charset="-127"/>
                <a:ea typeface="Pretendard Regular" panose="020B0600000101010101" charset="-127"/>
              </a:rPr>
              <a:t>회 시행 후 평균 </a:t>
            </a:r>
            <a:r>
              <a:rPr lang="en-US" altLang="ko-KR" sz="2000" dirty="0" smtClean="0">
                <a:latin typeface="Pretendard Regular" panose="020B0600000101010101" charset="-127"/>
                <a:ea typeface="Pretendard Regular" panose="020B0600000101010101" charset="-127"/>
              </a:rPr>
              <a:t>dB</a:t>
            </a:r>
            <a:endParaRPr lang="ko-KR" altLang="en-US" sz="20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840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2565400"/>
            <a:ext cx="16344900" cy="6692900"/>
          </a:xfrm>
          <a:prstGeom prst="rect">
            <a:avLst/>
          </a:prstGeom>
        </p:spPr>
      </p:pic>
      <p:pic>
        <p:nvPicPr>
          <p:cNvPr id="9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1914772"/>
            <a:ext cx="16344900" cy="7876928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424323"/>
            <a:ext cx="901700" cy="101600"/>
          </a:xfrm>
          <a:prstGeom prst="rect">
            <a:avLst/>
          </a:prstGeom>
        </p:spPr>
      </p:pic>
      <p:sp>
        <p:nvSpPr>
          <p:cNvPr id="12" name="TextBox 7"/>
          <p:cNvSpPr txBox="1"/>
          <p:nvPr/>
        </p:nvSpPr>
        <p:spPr>
          <a:xfrm>
            <a:off x="1624965" y="2071020"/>
            <a:ext cx="15038070" cy="625941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4000" dirty="0" smtClean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설계 목표</a:t>
            </a:r>
            <a:endParaRPr lang="en-US" altLang="ko-KR" sz="4000" dirty="0" smtClean="0">
              <a:solidFill>
                <a:srgbClr val="22222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457200" lvl="0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4000" dirty="0" smtClean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모델 설계 과정</a:t>
            </a:r>
            <a:endParaRPr lang="en-US" altLang="ko-KR" sz="4000" dirty="0">
              <a:solidFill>
                <a:srgbClr val="22222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457200" lvl="0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4000" dirty="0" smtClean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설계 </a:t>
            </a:r>
            <a:r>
              <a:rPr lang="ko-KR" altLang="en-US" sz="4000" dirty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검증 </a:t>
            </a:r>
            <a:r>
              <a:rPr lang="ko-KR" altLang="en-US" sz="4000" dirty="0" smtClean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결과</a:t>
            </a:r>
            <a:endParaRPr lang="en-US" altLang="ko-KR" sz="4000" dirty="0" smtClean="0">
              <a:solidFill>
                <a:srgbClr val="22222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457200" lvl="0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4000" dirty="0" smtClean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개선사항</a:t>
            </a:r>
            <a:endParaRPr lang="en-US" altLang="ko-KR" sz="4000" dirty="0" smtClean="0">
              <a:solidFill>
                <a:srgbClr val="22222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457200" lvl="0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4000" dirty="0" smtClean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고찰</a:t>
            </a:r>
            <a:endParaRPr lang="en-US" altLang="ko-KR" sz="4000" dirty="0" smtClean="0">
              <a:solidFill>
                <a:srgbClr val="22222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200000"/>
              </a:lnSpc>
            </a:pPr>
            <a:endParaRPr lang="en-US" altLang="ko-KR" sz="4000" dirty="0">
              <a:solidFill>
                <a:srgbClr val="22222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14401800" y="691023"/>
            <a:ext cx="2984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대한상공회의소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서울기술교육센터</a:t>
            </a:r>
          </a:p>
          <a:p>
            <a:pPr lvl="0" algn="r">
              <a:lnSpc>
                <a:spcPct val="116199"/>
              </a:lnSpc>
            </a:pP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AI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시스템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반도체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설계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2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</a:t>
            </a:r>
          </a:p>
        </p:txBody>
      </p:sp>
      <p:sp>
        <p:nvSpPr>
          <p:cNvPr id="14" name="TextBox 5"/>
          <p:cNvSpPr txBox="1"/>
          <p:nvPr/>
        </p:nvSpPr>
        <p:spPr>
          <a:xfrm>
            <a:off x="965200" y="691023"/>
            <a:ext cx="20828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6400" dirty="0" smtClean="0">
                <a:solidFill>
                  <a:srgbClr val="C13844"/>
                </a:solidFill>
                <a:latin typeface="Pretendard Bold" panose="020B0600000101010101" charset="-127"/>
                <a:ea typeface="Pretendard Bold" panose="020B0600000101010101" charset="-127"/>
              </a:rPr>
              <a:t>목차</a:t>
            </a:r>
            <a:endParaRPr lang="ko-KR" sz="6400" b="0" i="0" u="none" strike="noStrike" dirty="0">
              <a:solidFill>
                <a:srgbClr val="22222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429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2556181"/>
            <a:ext cx="16344900" cy="6692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65200" y="1257300"/>
            <a:ext cx="104648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400" b="0" i="0" u="none" strike="noStrike" kern="1200" cap="none" spc="0" normalizeH="0" baseline="0" noProof="0" dirty="0">
                <a:ln>
                  <a:noFill/>
                </a:ln>
                <a:solidFill>
                  <a:srgbClr val="C13844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FFT Design Results</a:t>
            </a:r>
            <a:endParaRPr kumimoji="0" lang="ko-KR" altLang="en-US" sz="6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18" name="TextBox 6"/>
          <p:cNvSpPr txBox="1"/>
          <p:nvPr/>
        </p:nvSpPr>
        <p:spPr>
          <a:xfrm>
            <a:off x="14414500" y="1117600"/>
            <a:ext cx="2984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대한상공회의소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서울기술교육센터</a:t>
            </a: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AI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시스템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반도체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설계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2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기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676400" y="3226109"/>
          <a:ext cx="15163801" cy="53463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776">
                  <a:extLst>
                    <a:ext uri="{9D8B030D-6E8A-4147-A177-3AD203B41FA5}">
                      <a16:colId xmlns:a16="http://schemas.microsoft.com/office/drawing/2014/main" val="112902825"/>
                    </a:ext>
                  </a:extLst>
                </a:gridCol>
                <a:gridCol w="4354152">
                  <a:extLst>
                    <a:ext uri="{9D8B030D-6E8A-4147-A177-3AD203B41FA5}">
                      <a16:colId xmlns:a16="http://schemas.microsoft.com/office/drawing/2014/main" val="362756160"/>
                    </a:ext>
                  </a:extLst>
                </a:gridCol>
                <a:gridCol w="6609862">
                  <a:extLst>
                    <a:ext uri="{9D8B030D-6E8A-4147-A177-3AD203B41FA5}">
                      <a16:colId xmlns:a16="http://schemas.microsoft.com/office/drawing/2014/main" val="1729109118"/>
                    </a:ext>
                  </a:extLst>
                </a:gridCol>
                <a:gridCol w="2294011">
                  <a:extLst>
                    <a:ext uri="{9D8B030D-6E8A-4147-A177-3AD203B41FA5}">
                      <a16:colId xmlns:a16="http://schemas.microsoft.com/office/drawing/2014/main" val="1935038560"/>
                    </a:ext>
                  </a:extLst>
                </a:gridCol>
              </a:tblGrid>
              <a:tr h="548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solidFill>
                            <a:sysClr val="windowText" lastClr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i="0" dirty="0">
                          <a:solidFill>
                            <a:sysClr val="windowText" lastClr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검증 항목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solidFill>
                            <a:sysClr val="windowText" lastClr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검증 요소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solidFill>
                            <a:sysClr val="windowText" lastClr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완료 여부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513765"/>
                  </a:ext>
                </a:extLst>
              </a:tr>
              <a:tr h="74674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1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ASIC</a:t>
                      </a:r>
                      <a:endParaRPr lang="ko-KR" altLang="en-US" sz="2500" b="1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RTL Simulation</a:t>
                      </a:r>
                      <a:endParaRPr lang="ko-KR" altLang="en-US" sz="2500" b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Cosine, Random Fixed</a:t>
                      </a:r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Data</a:t>
                      </a:r>
                      <a:r>
                        <a:rPr lang="ko-KR" altLang="en-US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endParaRPr lang="en-US" altLang="ko-KR" sz="2500" b="0" baseline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 algn="ctr" latinLnBrk="1"/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(std. </a:t>
                      </a:r>
                      <a:r>
                        <a:rPr lang="en-US" altLang="ko-KR" sz="2500" b="0" baseline="0" dirty="0" err="1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Matlab</a:t>
                      </a:r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Data)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500" b="1" baseline="0" dirty="0">
                        <a:solidFill>
                          <a:srgbClr val="0070C0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243075"/>
                  </a:ext>
                </a:extLst>
              </a:tr>
              <a:tr h="8839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Synthesis</a:t>
                      </a:r>
                      <a:endParaRPr lang="ko-KR" altLang="en-US" sz="2500" b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Setup</a:t>
                      </a:r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Violation Check(500MHz)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Pretendard Regular" panose="020B0600000101010101" charset="-127"/>
                        <a:ea typeface="Pretendard Regular" panose="020B0600000101010101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0341131"/>
                  </a:ext>
                </a:extLst>
              </a:tr>
              <a:tr h="62997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Gate</a:t>
                      </a:r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Simulation</a:t>
                      </a:r>
                      <a:endParaRPr lang="ko-KR" altLang="en-US" sz="2500" b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Cosine Fixed</a:t>
                      </a:r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Data </a:t>
                      </a:r>
                    </a:p>
                    <a:p>
                      <a:pPr algn="ctr" latinLnBrk="1"/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(std. </a:t>
                      </a:r>
                      <a:r>
                        <a:rPr lang="en-US" altLang="ko-KR" sz="2500" b="0" baseline="0" dirty="0" err="1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Matlab</a:t>
                      </a:r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Data)</a:t>
                      </a:r>
                      <a:r>
                        <a:rPr lang="ko-KR" altLang="en-US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endParaRPr lang="en-US" altLang="ko-KR" sz="2500" b="0" baseline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Pretendard Regular" panose="020B0600000101010101" charset="-127"/>
                        <a:ea typeface="Pretendard Regular" panose="020B0600000101010101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3529684"/>
                  </a:ext>
                </a:extLst>
              </a:tr>
              <a:tr h="62997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1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FPGA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FPGA</a:t>
                      </a:r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top block</a:t>
                      </a:r>
                      <a:endParaRPr lang="ko-KR" altLang="en-US" sz="2500" b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Cosine</a:t>
                      </a:r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generator, FFT, VIO</a:t>
                      </a:r>
                      <a:endParaRPr lang="ko-KR" altLang="en-US" sz="2500" b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Pretendard Regular" panose="020B0600000101010101" charset="-127"/>
                        <a:ea typeface="Pretendard Regular" panose="020B0600000101010101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924231"/>
                  </a:ext>
                </a:extLst>
              </a:tr>
              <a:tr h="62997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RTL Simulation</a:t>
                      </a:r>
                      <a:endParaRPr lang="ko-KR" altLang="en-US" sz="2500" b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FPGA top block simulation</a:t>
                      </a:r>
                      <a:endParaRPr lang="ko-KR" altLang="en-US" sz="2500" b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Pretendard Regular" panose="020B0600000101010101" charset="-127"/>
                        <a:ea typeface="Pretendard Regular" panose="020B0600000101010101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130924"/>
                  </a:ext>
                </a:extLst>
              </a:tr>
              <a:tr h="94699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Synthesis &amp; Implementation</a:t>
                      </a:r>
                      <a:endParaRPr lang="ko-KR" altLang="en-US" sz="2500" b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Area, Timing pass</a:t>
                      </a:r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Bit stream generation </a:t>
                      </a:r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(100MHz)</a:t>
                      </a:r>
                      <a:endParaRPr lang="ko-KR" altLang="en-US" sz="2500" b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Pretendard Regular" panose="020B0600000101010101" charset="-127"/>
                        <a:ea typeface="Pretendard Regular" panose="020B0600000101010101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7041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9134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632517"/>
            <a:ext cx="16344900" cy="6692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65200" y="1257300"/>
            <a:ext cx="72517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400" b="0" i="0" u="none" strike="noStrike" kern="1200" cap="none" spc="0" normalizeH="0" baseline="0" noProof="0" dirty="0">
                <a:ln>
                  <a:noFill/>
                </a:ln>
                <a:solidFill>
                  <a:srgbClr val="C13844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RTL Simulation</a:t>
            </a:r>
            <a:endParaRPr kumimoji="0" lang="ko-KR" altLang="ko-KR" sz="6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18" name="TextBox 6"/>
          <p:cNvSpPr txBox="1"/>
          <p:nvPr/>
        </p:nvSpPr>
        <p:spPr>
          <a:xfrm>
            <a:off x="14414500" y="1117600"/>
            <a:ext cx="2984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대한상공회의소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서울기술교육센터</a:t>
            </a: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AI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시스템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반도체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설계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2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25930" y="2889250"/>
            <a:ext cx="15038070" cy="58356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Cosine Fixed Output Data 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Pretendard Regular" panose="020B0600000101010101" charset="-127"/>
              <a:ea typeface="Pretendard Regular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Pretendard Regular" panose="020B0600000101010101" charset="-127"/>
              <a:ea typeface="Pretendard Regular" panose="020B0600000101010101" charset="-127"/>
              <a:cs typeface="+mn-cs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1725930" y="3914369"/>
          <a:ext cx="15038070" cy="5267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19035">
                  <a:extLst>
                    <a:ext uri="{9D8B030D-6E8A-4147-A177-3AD203B41FA5}">
                      <a16:colId xmlns:a16="http://schemas.microsoft.com/office/drawing/2014/main" val="1729109118"/>
                    </a:ext>
                  </a:extLst>
                </a:gridCol>
                <a:gridCol w="7519035">
                  <a:extLst>
                    <a:ext uri="{9D8B030D-6E8A-4147-A177-3AD203B41FA5}">
                      <a16:colId xmlns:a16="http://schemas.microsoft.com/office/drawing/2014/main" val="1935038560"/>
                    </a:ext>
                  </a:extLst>
                </a:gridCol>
              </a:tblGrid>
              <a:tr h="4275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solidFill>
                            <a:sysClr val="windowText" lastClr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실수부</a:t>
                      </a:r>
                      <a:endParaRPr lang="ko-KR" altLang="en-US" sz="3000" dirty="0">
                        <a:solidFill>
                          <a:sysClr val="windowText" lastClr="000000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solidFill>
                            <a:sysClr val="windowText" lastClr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허수부</a:t>
                      </a:r>
                      <a:endParaRPr lang="ko-KR" altLang="en-US" sz="3000" dirty="0">
                        <a:solidFill>
                          <a:sysClr val="windowText" lastClr="000000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513765"/>
                  </a:ext>
                </a:extLst>
              </a:tr>
              <a:tr h="3957091">
                <a:tc>
                  <a:txBody>
                    <a:bodyPr/>
                    <a:lstStyle/>
                    <a:p>
                      <a:pPr algn="ctr" latinLnBrk="1"/>
                      <a:endParaRPr lang="en-US" altLang="ko-KR" sz="2500" b="0" baseline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500" b="1" baseline="0" dirty="0">
                        <a:solidFill>
                          <a:srgbClr val="0070C0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243075"/>
                  </a:ext>
                </a:extLst>
              </a:tr>
              <a:tr h="762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baseline="0" dirty="0">
                          <a:solidFill>
                            <a:srgbClr val="00B05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Output</a:t>
                      </a:r>
                      <a:r>
                        <a:rPr lang="ko-KR" altLang="en-US" sz="3000" b="1" baseline="0" dirty="0">
                          <a:solidFill>
                            <a:srgbClr val="00B05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일치</a:t>
                      </a:r>
                      <a:endParaRPr lang="en-US" altLang="ko-KR" sz="3000" b="1" baseline="0" dirty="0">
                        <a:solidFill>
                          <a:srgbClr val="00B050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2500" b="1" baseline="0" dirty="0">
                        <a:solidFill>
                          <a:srgbClr val="0070C0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907154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6274" y="4592707"/>
            <a:ext cx="2411938" cy="373331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4205" y="4600494"/>
            <a:ext cx="2456141" cy="37338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8800" y="4600494"/>
            <a:ext cx="2574630" cy="385306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92000" y="4600494"/>
            <a:ext cx="2645234" cy="38857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F8CF7D5-7FD7-1766-0142-84A8BC0EE7DE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916984" y="6459363"/>
            <a:ext cx="1440000" cy="13464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5EF89C4-E084-04B2-5ABD-091672830B63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15079177" y="2792697"/>
            <a:ext cx="1655146" cy="104294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8521D76-D6E2-4E33-BA29-A4DFBC22F364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916984" y="4622030"/>
            <a:ext cx="1440000" cy="1346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E34D9A2-43D4-93F5-B416-D8275C05F54D}"/>
              </a:ext>
            </a:extLst>
          </p:cNvPr>
          <p:cNvSpPr txBox="1"/>
          <p:nvPr/>
        </p:nvSpPr>
        <p:spPr>
          <a:xfrm>
            <a:off x="2275357" y="5926466"/>
            <a:ext cx="1031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No 2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ACC6FA-D81C-B6A7-12DC-0E6DF10D9FE6}"/>
              </a:ext>
            </a:extLst>
          </p:cNvPr>
          <p:cNvSpPr txBox="1"/>
          <p:nvPr/>
        </p:nvSpPr>
        <p:spPr>
          <a:xfrm>
            <a:off x="2121239" y="7849126"/>
            <a:ext cx="1031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No 512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6" name="그림 5"/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5087600" y="4622030"/>
            <a:ext cx="1440000" cy="1346400"/>
          </a:xfrm>
          <a:prstGeom prst="rect">
            <a:avLst/>
          </a:prstGeom>
        </p:spPr>
      </p:pic>
      <p:pic>
        <p:nvPicPr>
          <p:cNvPr id="8" name="그림 7"/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15092624" y="6459363"/>
            <a:ext cx="1440000" cy="1346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E34D9A2-43D4-93F5-B416-D8275C05F54D}"/>
              </a:ext>
            </a:extLst>
          </p:cNvPr>
          <p:cNvSpPr txBox="1"/>
          <p:nvPr/>
        </p:nvSpPr>
        <p:spPr>
          <a:xfrm>
            <a:off x="15491479" y="5985225"/>
            <a:ext cx="1031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No 2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ACC6FA-D81C-B6A7-12DC-0E6DF10D9FE6}"/>
              </a:ext>
            </a:extLst>
          </p:cNvPr>
          <p:cNvSpPr txBox="1"/>
          <p:nvPr/>
        </p:nvSpPr>
        <p:spPr>
          <a:xfrm>
            <a:off x="15337361" y="7907885"/>
            <a:ext cx="1031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No 512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5437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2556181"/>
            <a:ext cx="16344900" cy="6692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65200" y="1257300"/>
            <a:ext cx="72517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400" b="0" i="0" u="none" strike="noStrike" kern="1200" cap="none" spc="0" normalizeH="0" baseline="0" noProof="0" dirty="0">
                <a:ln>
                  <a:noFill/>
                </a:ln>
                <a:solidFill>
                  <a:srgbClr val="C13844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RTL Simulation</a:t>
            </a:r>
            <a:endParaRPr kumimoji="0" lang="ko-KR" altLang="ko-KR" sz="6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18" name="TextBox 6"/>
          <p:cNvSpPr txBox="1"/>
          <p:nvPr/>
        </p:nvSpPr>
        <p:spPr>
          <a:xfrm>
            <a:off x="14414500" y="1117600"/>
            <a:ext cx="2984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대한상공회의소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서울기술교육센터</a:t>
            </a: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AI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시스템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반도체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설계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2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25930" y="2889250"/>
            <a:ext cx="15038070" cy="58356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Random Fixed Output Data 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Pretendard Regular" panose="020B0600000101010101" charset="-127"/>
              <a:ea typeface="Pretendard Regular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Pretendard Regular" panose="020B0600000101010101" charset="-127"/>
              <a:ea typeface="Pretendard Regular" panose="020B0600000101010101" charset="-127"/>
              <a:cs typeface="+mn-cs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1725930" y="3914369"/>
          <a:ext cx="15038070" cy="5267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19035">
                  <a:extLst>
                    <a:ext uri="{9D8B030D-6E8A-4147-A177-3AD203B41FA5}">
                      <a16:colId xmlns:a16="http://schemas.microsoft.com/office/drawing/2014/main" val="1729109118"/>
                    </a:ext>
                  </a:extLst>
                </a:gridCol>
                <a:gridCol w="7519035">
                  <a:extLst>
                    <a:ext uri="{9D8B030D-6E8A-4147-A177-3AD203B41FA5}">
                      <a16:colId xmlns:a16="http://schemas.microsoft.com/office/drawing/2014/main" val="1935038560"/>
                    </a:ext>
                  </a:extLst>
                </a:gridCol>
              </a:tblGrid>
              <a:tr h="4275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solidFill>
                            <a:sysClr val="windowText" lastClr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실수부</a:t>
                      </a:r>
                      <a:endParaRPr lang="ko-KR" altLang="en-US" sz="3000" dirty="0">
                        <a:solidFill>
                          <a:sysClr val="windowText" lastClr="000000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>
                          <a:solidFill>
                            <a:sysClr val="windowText" lastClr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허수부</a:t>
                      </a:r>
                      <a:endParaRPr lang="ko-KR" altLang="en-US" sz="3000" dirty="0">
                        <a:solidFill>
                          <a:sysClr val="windowText" lastClr="000000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513765"/>
                  </a:ext>
                </a:extLst>
              </a:tr>
              <a:tr h="3957091">
                <a:tc>
                  <a:txBody>
                    <a:bodyPr/>
                    <a:lstStyle/>
                    <a:p>
                      <a:pPr algn="ctr" latinLnBrk="1"/>
                      <a:endParaRPr lang="en-US" altLang="ko-KR" sz="2500" b="0" baseline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500" b="1" baseline="0" dirty="0">
                        <a:solidFill>
                          <a:srgbClr val="0070C0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243075"/>
                  </a:ext>
                </a:extLst>
              </a:tr>
              <a:tr h="762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baseline="0" dirty="0">
                          <a:solidFill>
                            <a:srgbClr val="00B05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Output</a:t>
                      </a:r>
                      <a:r>
                        <a:rPr lang="ko-KR" altLang="en-US" sz="3000" b="1" baseline="0" dirty="0">
                          <a:solidFill>
                            <a:srgbClr val="00B05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일치</a:t>
                      </a:r>
                      <a:endParaRPr lang="en-US" altLang="ko-KR" sz="3000" b="1" baseline="0" dirty="0">
                        <a:solidFill>
                          <a:srgbClr val="00B050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2500" b="1" baseline="0" dirty="0">
                        <a:solidFill>
                          <a:srgbClr val="0070C0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907154"/>
                  </a:ext>
                </a:extLst>
              </a:tr>
            </a:tbl>
          </a:graphicData>
        </a:graphic>
      </p:graphicFrame>
      <p:pic>
        <p:nvPicPr>
          <p:cNvPr id="11" name="그림 10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5108000" y="2705100"/>
            <a:ext cx="1656000" cy="1044000"/>
          </a:xfrm>
          <a:prstGeom prst="rect">
            <a:avLst/>
          </a:prstGeom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821740" y="4620783"/>
            <a:ext cx="2448000" cy="3708000"/>
          </a:xfrm>
          <a:prstGeom prst="rect">
            <a:avLst/>
          </a:prstGeom>
        </p:spPr>
      </p:pic>
      <p:pic>
        <p:nvPicPr>
          <p:cNvPr id="7" name="그림 6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587074" y="4620783"/>
            <a:ext cx="2448000" cy="3708000"/>
          </a:xfrm>
          <a:prstGeom prst="rect">
            <a:avLst/>
          </a:prstGeom>
        </p:spPr>
      </p:pic>
      <p:pic>
        <p:nvPicPr>
          <p:cNvPr id="8" name="그림 7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001375" y="4670098"/>
            <a:ext cx="1440000" cy="1346400"/>
          </a:xfrm>
          <a:prstGeom prst="rect">
            <a:avLst/>
          </a:prstGeom>
        </p:spPr>
      </p:pic>
      <p:pic>
        <p:nvPicPr>
          <p:cNvPr id="12" name="그림 11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001375" y="6467468"/>
            <a:ext cx="1440000" cy="1346400"/>
          </a:xfrm>
          <a:prstGeom prst="rect">
            <a:avLst/>
          </a:prstGeom>
        </p:spPr>
      </p:pic>
      <p:pic>
        <p:nvPicPr>
          <p:cNvPr id="13" name="그림 12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15011400" y="4670098"/>
            <a:ext cx="1440000" cy="1346400"/>
          </a:xfrm>
          <a:prstGeom prst="rect">
            <a:avLst/>
          </a:prstGeom>
        </p:spPr>
      </p:pic>
      <p:pic>
        <p:nvPicPr>
          <p:cNvPr id="14" name="그림 13"/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5011400" y="6467468"/>
            <a:ext cx="1440000" cy="1346400"/>
          </a:xfrm>
          <a:prstGeom prst="rect">
            <a:avLst/>
          </a:prstGeom>
        </p:spPr>
      </p:pic>
      <p:pic>
        <p:nvPicPr>
          <p:cNvPr id="15" name="그림 14"/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2115800" y="4620783"/>
            <a:ext cx="2448000" cy="370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34D9A2-43D4-93F5-B416-D8275C05F54D}"/>
              </a:ext>
            </a:extLst>
          </p:cNvPr>
          <p:cNvSpPr txBox="1"/>
          <p:nvPr/>
        </p:nvSpPr>
        <p:spPr>
          <a:xfrm>
            <a:off x="2299018" y="6000377"/>
            <a:ext cx="1031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No 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1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ACC6FA-D81C-B6A7-12DC-0E6DF10D9FE6}"/>
              </a:ext>
            </a:extLst>
          </p:cNvPr>
          <p:cNvSpPr txBox="1"/>
          <p:nvPr/>
        </p:nvSpPr>
        <p:spPr>
          <a:xfrm>
            <a:off x="2169525" y="7847506"/>
            <a:ext cx="1031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No 512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34D9A2-43D4-93F5-B416-D8275C05F54D}"/>
              </a:ext>
            </a:extLst>
          </p:cNvPr>
          <p:cNvSpPr txBox="1"/>
          <p:nvPr/>
        </p:nvSpPr>
        <p:spPr>
          <a:xfrm>
            <a:off x="15365648" y="6083575"/>
            <a:ext cx="1031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No 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1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ACC6FA-D81C-B6A7-12DC-0E6DF10D9FE6}"/>
              </a:ext>
            </a:extLst>
          </p:cNvPr>
          <p:cNvSpPr txBox="1"/>
          <p:nvPr/>
        </p:nvSpPr>
        <p:spPr>
          <a:xfrm>
            <a:off x="15236155" y="7930704"/>
            <a:ext cx="1031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No 512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17" name="그림 16"/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9448800" y="4619534"/>
            <a:ext cx="2448000" cy="37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46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2556181"/>
            <a:ext cx="16344900" cy="6692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65200" y="1257300"/>
            <a:ext cx="72517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400" b="0" i="0" u="none" strike="noStrike" kern="1200" cap="none" spc="0" normalizeH="0" baseline="0" noProof="0" dirty="0">
                <a:ln>
                  <a:noFill/>
                </a:ln>
                <a:solidFill>
                  <a:srgbClr val="C13844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Clock Latency</a:t>
            </a:r>
            <a:endParaRPr kumimoji="0" lang="ko-KR" altLang="en-US" sz="6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18" name="TextBox 6"/>
          <p:cNvSpPr txBox="1"/>
          <p:nvPr/>
        </p:nvSpPr>
        <p:spPr>
          <a:xfrm>
            <a:off x="14414500" y="1117600"/>
            <a:ext cx="2984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대한상공회의소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서울기술교육센터</a:t>
            </a: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AI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시스템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반도체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설계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2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기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0675" y="4040798"/>
            <a:ext cx="15173325" cy="44132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25930" y="2889250"/>
            <a:ext cx="15038070" cy="58356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</a:rPr>
              <a:t>Valid Signal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8915400" y="6134100"/>
            <a:ext cx="0" cy="64626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3859608" y="6134100"/>
            <a:ext cx="0" cy="64626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5392400" y="6972300"/>
            <a:ext cx="0" cy="64626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0462848" y="6972300"/>
            <a:ext cx="0" cy="64626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137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2556181"/>
            <a:ext cx="16344900" cy="6692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65200" y="1257300"/>
            <a:ext cx="72517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400" b="0" i="0" u="none" strike="noStrike" kern="1200" cap="none" spc="0" normalizeH="0" baseline="0" noProof="0" dirty="0">
                <a:ln>
                  <a:noFill/>
                </a:ln>
                <a:solidFill>
                  <a:srgbClr val="C13844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Clock Latency</a:t>
            </a:r>
            <a:endParaRPr kumimoji="0" lang="ko-KR" altLang="en-US" sz="6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18" name="TextBox 6"/>
          <p:cNvSpPr txBox="1"/>
          <p:nvPr/>
        </p:nvSpPr>
        <p:spPr>
          <a:xfrm>
            <a:off x="14414500" y="1117600"/>
            <a:ext cx="2984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대한상공회의소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서울기술교육센터</a:t>
            </a: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AI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시스템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반도체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설계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2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1340" y="4179052"/>
            <a:ext cx="13627100" cy="487604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7000" y="2705100"/>
            <a:ext cx="2509050" cy="234466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5163800" y="4122636"/>
            <a:ext cx="1371600" cy="76200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2705100"/>
            <a:ext cx="2444833" cy="6349999"/>
          </a:xfrm>
          <a:prstGeom prst="rect">
            <a:avLst/>
          </a:prstGeom>
        </p:spPr>
      </p:pic>
      <p:sp>
        <p:nvSpPr>
          <p:cNvPr id="17" name="아래쪽 화살표 16"/>
          <p:cNvSpPr/>
          <p:nvPr/>
        </p:nvSpPr>
        <p:spPr>
          <a:xfrm>
            <a:off x="2413000" y="4630344"/>
            <a:ext cx="609600" cy="1092201"/>
          </a:xfrm>
          <a:prstGeom prst="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아래쪽 화살표 18"/>
          <p:cNvSpPr/>
          <p:nvPr/>
        </p:nvSpPr>
        <p:spPr>
          <a:xfrm>
            <a:off x="2317750" y="6818956"/>
            <a:ext cx="609600" cy="1092201"/>
          </a:xfrm>
          <a:prstGeom prst="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76800" y="2740214"/>
            <a:ext cx="9220200" cy="108124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Total Latency : </a:t>
            </a:r>
            <a:r>
              <a:rPr kumimoji="0" lang="en-US" altLang="ko-KR" sz="50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87</a:t>
            </a:r>
            <a:r>
              <a:rPr kumimoji="0" lang="en-US" altLang="ko-KR" sz="5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Clock</a:t>
            </a:r>
          </a:p>
        </p:txBody>
      </p:sp>
    </p:spTree>
    <p:extLst>
      <p:ext uri="{BB962C8B-B14F-4D97-AF65-F5344CB8AC3E}">
        <p14:creationId xmlns:p14="http://schemas.microsoft.com/office/powerpoint/2010/main" val="2885276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66008C-4796-7954-9F9E-8F4652604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8441FB2-D25C-CAB8-E59F-589F28CB1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D3DBB8B-CF53-435B-6C16-916E1ACFF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33E4770-B587-E496-F6A1-A8A105C44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2556181"/>
            <a:ext cx="16344900" cy="66929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836D13B8-DAD6-C350-6142-D6A716803AFF}"/>
              </a:ext>
            </a:extLst>
          </p:cNvPr>
          <p:cNvSpPr txBox="1"/>
          <p:nvPr/>
        </p:nvSpPr>
        <p:spPr>
          <a:xfrm>
            <a:off x="965200" y="1257300"/>
            <a:ext cx="104648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400" b="0" i="0" u="none" strike="noStrike" kern="1200" cap="none" spc="0" normalizeH="0" baseline="0" noProof="0" dirty="0">
                <a:ln>
                  <a:noFill/>
                </a:ln>
                <a:solidFill>
                  <a:srgbClr val="C13844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FFT Design Results</a:t>
            </a:r>
            <a:endParaRPr kumimoji="0" lang="ko-KR" altLang="en-US" sz="6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1C559CC9-5A19-C99C-F268-024A8DBF4603}"/>
              </a:ext>
            </a:extLst>
          </p:cNvPr>
          <p:cNvSpPr txBox="1"/>
          <p:nvPr/>
        </p:nvSpPr>
        <p:spPr>
          <a:xfrm>
            <a:off x="14414500" y="1117600"/>
            <a:ext cx="2984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대한상공회의소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서울기술교육센터</a:t>
            </a: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AI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시스템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반도체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설계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2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기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42C8408-BF9B-F5FB-9520-807DC8593F5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76400" y="3226109"/>
          <a:ext cx="15163801" cy="53463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776">
                  <a:extLst>
                    <a:ext uri="{9D8B030D-6E8A-4147-A177-3AD203B41FA5}">
                      <a16:colId xmlns:a16="http://schemas.microsoft.com/office/drawing/2014/main" val="112902825"/>
                    </a:ext>
                  </a:extLst>
                </a:gridCol>
                <a:gridCol w="4354152">
                  <a:extLst>
                    <a:ext uri="{9D8B030D-6E8A-4147-A177-3AD203B41FA5}">
                      <a16:colId xmlns:a16="http://schemas.microsoft.com/office/drawing/2014/main" val="362756160"/>
                    </a:ext>
                  </a:extLst>
                </a:gridCol>
                <a:gridCol w="6609862">
                  <a:extLst>
                    <a:ext uri="{9D8B030D-6E8A-4147-A177-3AD203B41FA5}">
                      <a16:colId xmlns:a16="http://schemas.microsoft.com/office/drawing/2014/main" val="1729109118"/>
                    </a:ext>
                  </a:extLst>
                </a:gridCol>
                <a:gridCol w="2294011">
                  <a:extLst>
                    <a:ext uri="{9D8B030D-6E8A-4147-A177-3AD203B41FA5}">
                      <a16:colId xmlns:a16="http://schemas.microsoft.com/office/drawing/2014/main" val="1935038560"/>
                    </a:ext>
                  </a:extLst>
                </a:gridCol>
              </a:tblGrid>
              <a:tr h="548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solidFill>
                            <a:sysClr val="windowText" lastClr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i="0" dirty="0">
                          <a:solidFill>
                            <a:sysClr val="windowText" lastClr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검증 항목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solidFill>
                            <a:sysClr val="windowText" lastClr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검증 요소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solidFill>
                            <a:sysClr val="windowText" lastClr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완료 여부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513765"/>
                  </a:ext>
                </a:extLst>
              </a:tr>
              <a:tr h="74674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1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ASIC</a:t>
                      </a:r>
                      <a:endParaRPr lang="ko-KR" altLang="en-US" sz="2500" b="1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RTL Simulation</a:t>
                      </a:r>
                      <a:endParaRPr lang="ko-KR" altLang="en-US" sz="2500" b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Cosine, Random Fixed</a:t>
                      </a:r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Data</a:t>
                      </a:r>
                      <a:r>
                        <a:rPr lang="ko-KR" altLang="en-US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endParaRPr lang="en-US" altLang="ko-KR" sz="2500" b="0" baseline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 algn="ctr" latinLnBrk="1"/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(std. </a:t>
                      </a:r>
                      <a:r>
                        <a:rPr lang="en-US" altLang="ko-KR" sz="2500" b="0" baseline="0" dirty="0" err="1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Matlab</a:t>
                      </a:r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Data)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1" baseline="0" dirty="0">
                          <a:solidFill>
                            <a:srgbClr val="0070C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43075"/>
                  </a:ext>
                </a:extLst>
              </a:tr>
              <a:tr h="8839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Synthesis</a:t>
                      </a:r>
                      <a:endParaRPr lang="ko-KR" altLang="en-US" sz="2500" b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Setup</a:t>
                      </a:r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Violation Check(500MHz)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Pretendard Regular" panose="020B0600000101010101" charset="-127"/>
                        <a:ea typeface="Pretendard Regular" panose="020B0600000101010101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0341131"/>
                  </a:ext>
                </a:extLst>
              </a:tr>
              <a:tr h="62997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Gate</a:t>
                      </a:r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Simulation</a:t>
                      </a:r>
                      <a:endParaRPr lang="ko-KR" altLang="en-US" sz="2500" b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Cosine Fixed</a:t>
                      </a:r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Data </a:t>
                      </a:r>
                    </a:p>
                    <a:p>
                      <a:pPr algn="ctr" latinLnBrk="1"/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(std. </a:t>
                      </a:r>
                      <a:r>
                        <a:rPr lang="en-US" altLang="ko-KR" sz="2500" b="0" baseline="0" dirty="0" err="1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Matlab</a:t>
                      </a:r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Data)</a:t>
                      </a:r>
                      <a:r>
                        <a:rPr lang="ko-KR" altLang="en-US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endParaRPr lang="en-US" altLang="ko-KR" sz="2500" b="0" baseline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Pretendard Regular" panose="020B0600000101010101" charset="-127"/>
                        <a:ea typeface="Pretendard Regular" panose="020B0600000101010101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3529684"/>
                  </a:ext>
                </a:extLst>
              </a:tr>
              <a:tr h="62997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1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FPGA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FPGA</a:t>
                      </a:r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top block</a:t>
                      </a:r>
                      <a:endParaRPr lang="ko-KR" altLang="en-US" sz="2500" b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Cosine</a:t>
                      </a:r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generator, FFT, VIO</a:t>
                      </a:r>
                      <a:endParaRPr lang="ko-KR" altLang="en-US" sz="2500" b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Pretendard Regular" panose="020B0600000101010101" charset="-127"/>
                        <a:ea typeface="Pretendard Regular" panose="020B0600000101010101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924231"/>
                  </a:ext>
                </a:extLst>
              </a:tr>
              <a:tr h="62997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RTL Simulation</a:t>
                      </a:r>
                      <a:endParaRPr lang="ko-KR" altLang="en-US" sz="2500" b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FPGA top block simulation</a:t>
                      </a:r>
                      <a:endParaRPr lang="ko-KR" altLang="en-US" sz="2500" b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Pretendard Regular" panose="020B0600000101010101" charset="-127"/>
                        <a:ea typeface="Pretendard Regular" panose="020B0600000101010101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130924"/>
                  </a:ext>
                </a:extLst>
              </a:tr>
              <a:tr h="94699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Synthesis &amp; Implementation</a:t>
                      </a:r>
                      <a:endParaRPr lang="ko-KR" altLang="en-US" sz="2500" b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Area, Timing pass</a:t>
                      </a:r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Bit stream generation </a:t>
                      </a:r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(100MHz)</a:t>
                      </a:r>
                      <a:endParaRPr lang="ko-KR" altLang="en-US" sz="2500" b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Pretendard Regular" panose="020B0600000101010101" charset="-127"/>
                        <a:ea typeface="Pretendard Regular" panose="020B0600000101010101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7041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88953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50CFE1-CB68-D841-5E95-A80FC4EE6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8A3CA64-890E-4DD5-FE6A-81AC6D2B5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409BB67-B26C-359D-6E68-28407F5E1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42108FD-8142-EBC7-9ADC-8DA4C8B45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2556181"/>
            <a:ext cx="16344900" cy="66929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4C8C312C-C07A-C67D-43D1-BC2B250AAEC0}"/>
              </a:ext>
            </a:extLst>
          </p:cNvPr>
          <p:cNvSpPr txBox="1"/>
          <p:nvPr/>
        </p:nvSpPr>
        <p:spPr>
          <a:xfrm>
            <a:off x="965200" y="1257300"/>
            <a:ext cx="104648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400" b="0" i="0" u="none" strike="noStrike" kern="1200" cap="none" spc="0" normalizeH="0" baseline="0" noProof="0" dirty="0">
                <a:ln>
                  <a:noFill/>
                </a:ln>
                <a:solidFill>
                  <a:srgbClr val="C13844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FFT Design Results</a:t>
            </a:r>
            <a:endParaRPr kumimoji="0" lang="ko-KR" altLang="en-US" sz="6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141F9D37-84C0-1B0C-7033-78227D4CB156}"/>
              </a:ext>
            </a:extLst>
          </p:cNvPr>
          <p:cNvSpPr txBox="1"/>
          <p:nvPr/>
        </p:nvSpPr>
        <p:spPr>
          <a:xfrm>
            <a:off x="14414500" y="1117600"/>
            <a:ext cx="2984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대한상공회의소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서울기술교육센터</a:t>
            </a: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AI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시스템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반도체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설계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2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기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442B5B2-1B30-034F-4DCF-AE8E1B2C093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25930" y="2781301"/>
          <a:ext cx="15038070" cy="6248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94270">
                  <a:extLst>
                    <a:ext uri="{9D8B030D-6E8A-4147-A177-3AD203B41FA5}">
                      <a16:colId xmlns:a16="http://schemas.microsoft.com/office/drawing/2014/main" val="1729109118"/>
                    </a:ext>
                  </a:extLst>
                </a:gridCol>
                <a:gridCol w="7543800">
                  <a:extLst>
                    <a:ext uri="{9D8B030D-6E8A-4147-A177-3AD203B41FA5}">
                      <a16:colId xmlns:a16="http://schemas.microsoft.com/office/drawing/2014/main" val="1935038560"/>
                    </a:ext>
                  </a:extLst>
                </a:gridCol>
              </a:tblGrid>
              <a:tr h="650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solidFill>
                            <a:sysClr val="windowText" lastClr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Total Area</a:t>
                      </a:r>
                      <a:endParaRPr lang="ko-KR" altLang="en-US" sz="3000" dirty="0">
                        <a:solidFill>
                          <a:sysClr val="windowText" lastClr="000000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solidFill>
                            <a:sysClr val="windowText" lastClr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Set up Violation Check</a:t>
                      </a:r>
                      <a:endParaRPr lang="ko-KR" altLang="en-US" sz="3000" dirty="0">
                        <a:solidFill>
                          <a:sysClr val="windowText" lastClr="000000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513765"/>
                  </a:ext>
                </a:extLst>
              </a:tr>
              <a:tr h="4693764">
                <a:tc>
                  <a:txBody>
                    <a:bodyPr/>
                    <a:lstStyle/>
                    <a:p>
                      <a:pPr algn="ctr" latinLnBrk="1"/>
                      <a:endParaRPr lang="en-US" altLang="ko-KR" sz="2500" b="0" baseline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500" b="1" kern="1200" baseline="0" dirty="0">
                        <a:solidFill>
                          <a:srgbClr val="0070C0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243075"/>
                  </a:ext>
                </a:extLst>
              </a:tr>
              <a:tr h="90385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3000" b="1" kern="1200" dirty="0" smtClean="0">
                          <a:solidFill>
                            <a:sysClr val="windowText" lastClr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  <a:cs typeface="+mn-cs"/>
                        </a:rPr>
                        <a:t>Total</a:t>
                      </a:r>
                      <a:r>
                        <a:rPr lang="en-US" altLang="ko-KR" sz="3000" b="1" kern="1200" baseline="0" dirty="0" smtClean="0">
                          <a:solidFill>
                            <a:sysClr val="windowText" lastClr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  <a:cs typeface="+mn-cs"/>
                        </a:rPr>
                        <a:t> Cell Area = </a:t>
                      </a:r>
                      <a:r>
                        <a:rPr lang="en-US" altLang="ko-KR" sz="3000" b="1" kern="1200" baseline="0" dirty="0" smtClean="0">
                          <a:solidFill>
                            <a:srgbClr val="FF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  <a:cs typeface="+mn-cs"/>
                        </a:rPr>
                        <a:t>142470</a:t>
                      </a:r>
                      <a:endParaRPr lang="en-US" altLang="ko-KR" sz="3000" b="1" kern="1200" dirty="0">
                        <a:solidFill>
                          <a:srgbClr val="FF0000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3000" b="1" kern="1200" dirty="0">
                          <a:solidFill>
                            <a:sysClr val="windowText" lastClr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  <a:cs typeface="+mn-cs"/>
                        </a:rPr>
                        <a:t>Slack (MET) = </a:t>
                      </a:r>
                      <a:r>
                        <a:rPr lang="en-US" altLang="ko-KR" sz="3000" b="1" kern="1200" dirty="0" smtClean="0">
                          <a:solidFill>
                            <a:sysClr val="windowText" lastClr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  <a:cs typeface="+mn-cs"/>
                        </a:rPr>
                        <a:t>0.36 ns </a:t>
                      </a:r>
                      <a:r>
                        <a:rPr lang="en-US" altLang="ko-KR" sz="3000" b="1" kern="1200" dirty="0">
                          <a:solidFill>
                            <a:srgbClr val="0070C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  <a:cs typeface="+mn-cs"/>
                        </a:rPr>
                        <a:t>(Timing </a:t>
                      </a:r>
                      <a:r>
                        <a:rPr lang="ko-KR" altLang="en-US" sz="3000" b="1" kern="1200" dirty="0">
                          <a:solidFill>
                            <a:srgbClr val="0070C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  <a:cs typeface="+mn-cs"/>
                        </a:rPr>
                        <a:t>조건 충족</a:t>
                      </a:r>
                      <a:r>
                        <a:rPr lang="en-US" altLang="ko-KR" sz="3000" b="1" kern="1200" dirty="0">
                          <a:solidFill>
                            <a:srgbClr val="0070C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90715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ADA40C7F-80B9-01F7-115F-D65F3BB2AF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800" y="3678575"/>
            <a:ext cx="4553778" cy="422524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85DD6C3-BD6D-2340-F724-DCCB983A8A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7559675"/>
            <a:ext cx="5651500" cy="5556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487C5B9-D198-3319-E680-EEB7865AFF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7899" y="4457700"/>
            <a:ext cx="7229475" cy="2667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A825C6-7E9B-3AA2-E3A4-4CD6381422EC}"/>
              </a:ext>
            </a:extLst>
          </p:cNvPr>
          <p:cNvSpPr/>
          <p:nvPr/>
        </p:nvSpPr>
        <p:spPr>
          <a:xfrm>
            <a:off x="9527899" y="6741959"/>
            <a:ext cx="6397901" cy="4606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6317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6300EE-610A-10EC-B268-D409E81FF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A742C82-B3DF-D23D-0AEA-3520ACEAF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584F3A5-863C-4E7F-63EA-50AD956ED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D587748-97C2-5D4D-D5AF-5E4CFEB9B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2556181"/>
            <a:ext cx="16344900" cy="66929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22CB5C4C-3B06-CEBE-306C-A1F29C2DABB8}"/>
              </a:ext>
            </a:extLst>
          </p:cNvPr>
          <p:cNvSpPr txBox="1"/>
          <p:nvPr/>
        </p:nvSpPr>
        <p:spPr>
          <a:xfrm>
            <a:off x="965200" y="1257300"/>
            <a:ext cx="104648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400" b="0" i="0" u="none" strike="noStrike" kern="1200" cap="none" spc="0" normalizeH="0" baseline="0" noProof="0" dirty="0">
                <a:ln>
                  <a:noFill/>
                </a:ln>
                <a:solidFill>
                  <a:srgbClr val="C13844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FFT Design Results</a:t>
            </a:r>
            <a:endParaRPr kumimoji="0" lang="ko-KR" altLang="en-US" sz="6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37985629-C143-DC9F-2188-3180501B62C9}"/>
              </a:ext>
            </a:extLst>
          </p:cNvPr>
          <p:cNvSpPr txBox="1"/>
          <p:nvPr/>
        </p:nvSpPr>
        <p:spPr>
          <a:xfrm>
            <a:off x="14414500" y="1117600"/>
            <a:ext cx="2984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대한상공회의소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서울기술교육센터</a:t>
            </a: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AI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시스템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반도체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설계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2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기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05B493E-A85F-CB65-E87B-7CE514D81C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76400" y="3226109"/>
          <a:ext cx="15163801" cy="53463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776">
                  <a:extLst>
                    <a:ext uri="{9D8B030D-6E8A-4147-A177-3AD203B41FA5}">
                      <a16:colId xmlns:a16="http://schemas.microsoft.com/office/drawing/2014/main" val="112902825"/>
                    </a:ext>
                  </a:extLst>
                </a:gridCol>
                <a:gridCol w="4354152">
                  <a:extLst>
                    <a:ext uri="{9D8B030D-6E8A-4147-A177-3AD203B41FA5}">
                      <a16:colId xmlns:a16="http://schemas.microsoft.com/office/drawing/2014/main" val="362756160"/>
                    </a:ext>
                  </a:extLst>
                </a:gridCol>
                <a:gridCol w="6609862">
                  <a:extLst>
                    <a:ext uri="{9D8B030D-6E8A-4147-A177-3AD203B41FA5}">
                      <a16:colId xmlns:a16="http://schemas.microsoft.com/office/drawing/2014/main" val="1729109118"/>
                    </a:ext>
                  </a:extLst>
                </a:gridCol>
                <a:gridCol w="2294011">
                  <a:extLst>
                    <a:ext uri="{9D8B030D-6E8A-4147-A177-3AD203B41FA5}">
                      <a16:colId xmlns:a16="http://schemas.microsoft.com/office/drawing/2014/main" val="1935038560"/>
                    </a:ext>
                  </a:extLst>
                </a:gridCol>
              </a:tblGrid>
              <a:tr h="548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solidFill>
                            <a:sysClr val="windowText" lastClr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i="0" dirty="0">
                          <a:solidFill>
                            <a:sysClr val="windowText" lastClr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검증 항목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solidFill>
                            <a:sysClr val="windowText" lastClr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검증 요소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solidFill>
                            <a:sysClr val="windowText" lastClr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완료 여부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513765"/>
                  </a:ext>
                </a:extLst>
              </a:tr>
              <a:tr h="74674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1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ASIC</a:t>
                      </a:r>
                      <a:endParaRPr lang="ko-KR" altLang="en-US" sz="2500" b="1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RTL Simulation</a:t>
                      </a:r>
                      <a:endParaRPr lang="ko-KR" altLang="en-US" sz="2500" b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Cosine, Random Fixed</a:t>
                      </a:r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Data</a:t>
                      </a:r>
                      <a:r>
                        <a:rPr lang="ko-KR" altLang="en-US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endParaRPr lang="en-US" altLang="ko-KR" sz="2500" b="0" baseline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 algn="ctr" latinLnBrk="1"/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(std. </a:t>
                      </a:r>
                      <a:r>
                        <a:rPr lang="en-US" altLang="ko-KR" sz="2500" b="0" baseline="0" dirty="0" err="1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Matlab</a:t>
                      </a:r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Data)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1" baseline="0" dirty="0">
                          <a:solidFill>
                            <a:srgbClr val="0070C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43075"/>
                  </a:ext>
                </a:extLst>
              </a:tr>
              <a:tr h="8839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Synthesis</a:t>
                      </a:r>
                      <a:endParaRPr lang="ko-KR" altLang="en-US" sz="2500" b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Setup</a:t>
                      </a:r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Violation Check(500MHz)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Pretendard Regular" panose="020B0600000101010101" charset="-127"/>
                          <a:ea typeface="Pretendard Regular" panose="020B0600000101010101" charset="-127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341131"/>
                  </a:ext>
                </a:extLst>
              </a:tr>
              <a:tr h="62997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Gate</a:t>
                      </a:r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Simulation</a:t>
                      </a:r>
                      <a:endParaRPr lang="ko-KR" altLang="en-US" sz="2500" b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Cosine Fixed</a:t>
                      </a:r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Data </a:t>
                      </a:r>
                    </a:p>
                    <a:p>
                      <a:pPr algn="ctr" latinLnBrk="1"/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(std. </a:t>
                      </a:r>
                      <a:r>
                        <a:rPr lang="en-US" altLang="ko-KR" sz="2500" b="0" baseline="0" dirty="0" err="1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Matlab</a:t>
                      </a:r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Data)</a:t>
                      </a:r>
                      <a:r>
                        <a:rPr lang="ko-KR" altLang="en-US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endParaRPr lang="en-US" altLang="ko-KR" sz="2500" b="0" baseline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Pretendard Regular" panose="020B0600000101010101" charset="-127"/>
                        <a:ea typeface="Pretendard Regular" panose="020B0600000101010101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3529684"/>
                  </a:ext>
                </a:extLst>
              </a:tr>
              <a:tr h="62997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1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FPGA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FPGA</a:t>
                      </a:r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top block</a:t>
                      </a:r>
                      <a:endParaRPr lang="ko-KR" altLang="en-US" sz="2500" b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Cosine</a:t>
                      </a:r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generator, FFT, VIO</a:t>
                      </a:r>
                      <a:endParaRPr lang="ko-KR" altLang="en-US" sz="2500" b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Pretendard Regular" panose="020B0600000101010101" charset="-127"/>
                        <a:ea typeface="Pretendard Regular" panose="020B0600000101010101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924231"/>
                  </a:ext>
                </a:extLst>
              </a:tr>
              <a:tr h="62997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RTL Simulation</a:t>
                      </a:r>
                      <a:endParaRPr lang="ko-KR" altLang="en-US" sz="2500" b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FPGA top block simulation</a:t>
                      </a:r>
                      <a:endParaRPr lang="ko-KR" altLang="en-US" sz="2500" b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Pretendard Regular" panose="020B0600000101010101" charset="-127"/>
                        <a:ea typeface="Pretendard Regular" panose="020B0600000101010101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130924"/>
                  </a:ext>
                </a:extLst>
              </a:tr>
              <a:tr h="94699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Synthesis &amp; Implementation</a:t>
                      </a:r>
                      <a:endParaRPr lang="ko-KR" altLang="en-US" sz="2500" b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Area, Timing pass</a:t>
                      </a:r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Bit stream generation </a:t>
                      </a:r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(100MHz)</a:t>
                      </a:r>
                      <a:endParaRPr lang="ko-KR" altLang="en-US" sz="2500" b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Pretendard Regular" panose="020B0600000101010101" charset="-127"/>
                        <a:ea typeface="Pretendard Regular" panose="020B0600000101010101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7041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20049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A7B32A-7681-B753-87CE-BA4451C32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E3EBD84-8C25-BFD9-081B-837CE0FF4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94BC770-5B72-778A-7B24-053995886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7B9FFDA-F4EA-B234-E1ED-1754B01FF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2556181"/>
            <a:ext cx="16344900" cy="66929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BBDB1772-4719-F97F-9EF7-C5E3868666D4}"/>
              </a:ext>
            </a:extLst>
          </p:cNvPr>
          <p:cNvSpPr txBox="1"/>
          <p:nvPr/>
        </p:nvSpPr>
        <p:spPr>
          <a:xfrm>
            <a:off x="965200" y="1257300"/>
            <a:ext cx="72517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400" b="0" i="0" u="none" strike="noStrike" kern="1200" cap="none" spc="0" normalizeH="0" baseline="0" noProof="0" dirty="0">
                <a:ln>
                  <a:noFill/>
                </a:ln>
                <a:solidFill>
                  <a:srgbClr val="C13844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Gate Simulation</a:t>
            </a:r>
            <a:endParaRPr kumimoji="0" lang="ko-KR" altLang="ko-KR" sz="6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94E4CFEA-E76D-A491-53BD-AF4928BCD1C7}"/>
              </a:ext>
            </a:extLst>
          </p:cNvPr>
          <p:cNvSpPr txBox="1"/>
          <p:nvPr/>
        </p:nvSpPr>
        <p:spPr>
          <a:xfrm>
            <a:off x="14414500" y="1117600"/>
            <a:ext cx="2984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대한상공회의소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서울기술교육센터</a:t>
            </a: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AI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시스템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반도체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설계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2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25930" y="2889250"/>
            <a:ext cx="15038070" cy="58356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Pretendard Regular" panose="020B0600000101010101" charset="-127"/>
              <a:ea typeface="Pretendard Regular" panose="020B0600000101010101" charset="-127"/>
              <a:cs typeface="+mn-cs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1725930" y="3914369"/>
          <a:ext cx="15038070" cy="5267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19035">
                  <a:extLst>
                    <a:ext uri="{9D8B030D-6E8A-4147-A177-3AD203B41FA5}">
                      <a16:colId xmlns:a16="http://schemas.microsoft.com/office/drawing/2014/main" val="1729109118"/>
                    </a:ext>
                  </a:extLst>
                </a:gridCol>
                <a:gridCol w="7519035">
                  <a:extLst>
                    <a:ext uri="{9D8B030D-6E8A-4147-A177-3AD203B41FA5}">
                      <a16:colId xmlns:a16="http://schemas.microsoft.com/office/drawing/2014/main" val="1935038560"/>
                    </a:ext>
                  </a:extLst>
                </a:gridCol>
              </a:tblGrid>
              <a:tr h="4275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>
                          <a:solidFill>
                            <a:sysClr val="windowText" lastClr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Cosine</a:t>
                      </a:r>
                      <a:endParaRPr lang="ko-KR" altLang="en-US" sz="3000" dirty="0">
                        <a:solidFill>
                          <a:sysClr val="windowText" lastClr="000000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>
                          <a:solidFill>
                            <a:sysClr val="windowText" lastClr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Random</a:t>
                      </a:r>
                      <a:endParaRPr lang="ko-KR" altLang="en-US" sz="3000" dirty="0">
                        <a:solidFill>
                          <a:sysClr val="windowText" lastClr="000000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513765"/>
                  </a:ext>
                </a:extLst>
              </a:tr>
              <a:tr h="3957091">
                <a:tc>
                  <a:txBody>
                    <a:bodyPr/>
                    <a:lstStyle/>
                    <a:p>
                      <a:pPr algn="ctr" latinLnBrk="1"/>
                      <a:endParaRPr lang="en-US" altLang="ko-KR" sz="2500" b="0" baseline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500" b="1" baseline="0" dirty="0">
                        <a:solidFill>
                          <a:srgbClr val="0070C0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243075"/>
                  </a:ext>
                </a:extLst>
              </a:tr>
              <a:tr h="762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baseline="0" dirty="0">
                          <a:solidFill>
                            <a:srgbClr val="00B05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Output</a:t>
                      </a:r>
                      <a:r>
                        <a:rPr lang="ko-KR" altLang="en-US" sz="3000" b="1" baseline="0" dirty="0">
                          <a:solidFill>
                            <a:srgbClr val="00B05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일치</a:t>
                      </a:r>
                      <a:endParaRPr lang="en-US" altLang="ko-KR" sz="3000" b="1" baseline="0" dirty="0">
                        <a:solidFill>
                          <a:srgbClr val="00B050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2500" b="1" baseline="0" dirty="0">
                        <a:solidFill>
                          <a:srgbClr val="0070C0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907154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F057FD3B-4825-1FD1-C00D-0511FBAE661F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179219" y="3914369"/>
            <a:ext cx="1080000" cy="540000"/>
          </a:xfrm>
          <a:prstGeom prst="rect">
            <a:avLst/>
          </a:prstGeom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873599" y="4661256"/>
            <a:ext cx="1440000" cy="1332000"/>
          </a:xfrm>
          <a:prstGeom prst="rect">
            <a:avLst/>
          </a:prstGeom>
        </p:spPr>
      </p:pic>
      <p:pic>
        <p:nvPicPr>
          <p:cNvPr id="8" name="그림 7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873599" y="6654976"/>
            <a:ext cx="1440000" cy="1346400"/>
          </a:xfrm>
          <a:prstGeom prst="rect">
            <a:avLst/>
          </a:prstGeom>
        </p:spPr>
      </p:pic>
      <p:pic>
        <p:nvPicPr>
          <p:cNvPr id="15" name="그림 14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523696" y="4661256"/>
            <a:ext cx="1440000" cy="1346400"/>
          </a:xfrm>
          <a:prstGeom prst="rect">
            <a:avLst/>
          </a:prstGeom>
        </p:spPr>
      </p:pic>
      <p:pic>
        <p:nvPicPr>
          <p:cNvPr id="16" name="그림 15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523696" y="6654976"/>
            <a:ext cx="1440000" cy="1346400"/>
          </a:xfrm>
          <a:prstGeom prst="rect">
            <a:avLst/>
          </a:prstGeom>
        </p:spPr>
      </p:pic>
      <p:pic>
        <p:nvPicPr>
          <p:cNvPr id="20" name="그림 19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15681865" y="3905799"/>
            <a:ext cx="1080000" cy="540000"/>
          </a:xfrm>
          <a:prstGeom prst="rect">
            <a:avLst/>
          </a:prstGeom>
        </p:spPr>
      </p:pic>
      <p:pic>
        <p:nvPicPr>
          <p:cNvPr id="21" name="그림 20"/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448800" y="4661256"/>
            <a:ext cx="1440000" cy="1332000"/>
          </a:xfrm>
          <a:prstGeom prst="rect">
            <a:avLst/>
          </a:prstGeom>
        </p:spPr>
      </p:pic>
      <p:pic>
        <p:nvPicPr>
          <p:cNvPr id="22" name="그림 21"/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9448800" y="6654976"/>
            <a:ext cx="1440000" cy="1332000"/>
          </a:xfrm>
          <a:prstGeom prst="rect">
            <a:avLst/>
          </a:prstGeom>
        </p:spPr>
      </p:pic>
      <p:pic>
        <p:nvPicPr>
          <p:cNvPr id="23" name="그림 22"/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3354441" y="4641914"/>
            <a:ext cx="3960000" cy="1800000"/>
          </a:xfrm>
          <a:prstGeom prst="rect">
            <a:avLst/>
          </a:prstGeom>
        </p:spPr>
      </p:pic>
      <p:pic>
        <p:nvPicPr>
          <p:cNvPr id="24" name="그림 23"/>
          <p:cNvPicPr preferRelativeResize="0"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3354441" y="6517688"/>
            <a:ext cx="3960000" cy="1800000"/>
          </a:xfrm>
          <a:prstGeom prst="rect">
            <a:avLst/>
          </a:prstGeom>
        </p:spPr>
      </p:pic>
      <p:pic>
        <p:nvPicPr>
          <p:cNvPr id="25" name="그림 24"/>
          <p:cNvPicPr preferRelativeResize="0"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11051400" y="6517688"/>
            <a:ext cx="3960000" cy="1800000"/>
          </a:xfrm>
          <a:prstGeom prst="rect">
            <a:avLst/>
          </a:prstGeom>
        </p:spPr>
      </p:pic>
      <p:pic>
        <p:nvPicPr>
          <p:cNvPr id="26" name="그림 25"/>
          <p:cNvPicPr preferRelativeResize="0"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11051400" y="4641914"/>
            <a:ext cx="3960000" cy="1800000"/>
          </a:xfrm>
          <a:prstGeom prst="rect">
            <a:avLst/>
          </a:prstGeom>
        </p:spPr>
      </p:pic>
      <p:pic>
        <p:nvPicPr>
          <p:cNvPr id="27" name="그림 26"/>
          <p:cNvPicPr preferRelativeResize="0"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15170876" y="4661256"/>
            <a:ext cx="1440000" cy="1332000"/>
          </a:xfrm>
          <a:prstGeom prst="rect">
            <a:avLst/>
          </a:prstGeom>
        </p:spPr>
      </p:pic>
      <p:pic>
        <p:nvPicPr>
          <p:cNvPr id="28" name="그림 27"/>
          <p:cNvPicPr preferRelativeResize="0"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15170876" y="6654976"/>
            <a:ext cx="1440000" cy="1332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E34D9A2-43D4-93F5-B416-D8275C05F54D}"/>
              </a:ext>
            </a:extLst>
          </p:cNvPr>
          <p:cNvSpPr txBox="1"/>
          <p:nvPr/>
        </p:nvSpPr>
        <p:spPr>
          <a:xfrm>
            <a:off x="2218724" y="6000378"/>
            <a:ext cx="1031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No 2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ACC6FA-D81C-B6A7-12DC-0E6DF10D9FE6}"/>
              </a:ext>
            </a:extLst>
          </p:cNvPr>
          <p:cNvSpPr txBox="1"/>
          <p:nvPr/>
        </p:nvSpPr>
        <p:spPr>
          <a:xfrm>
            <a:off x="2040334" y="7996266"/>
            <a:ext cx="1031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No 512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34D9A2-43D4-93F5-B416-D8275C05F54D}"/>
              </a:ext>
            </a:extLst>
          </p:cNvPr>
          <p:cNvSpPr txBox="1"/>
          <p:nvPr/>
        </p:nvSpPr>
        <p:spPr>
          <a:xfrm>
            <a:off x="7884980" y="6007656"/>
            <a:ext cx="1031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No 2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ACC6FA-D81C-B6A7-12DC-0E6DF10D9FE6}"/>
              </a:ext>
            </a:extLst>
          </p:cNvPr>
          <p:cNvSpPr txBox="1"/>
          <p:nvPr/>
        </p:nvSpPr>
        <p:spPr>
          <a:xfrm>
            <a:off x="7706590" y="8003544"/>
            <a:ext cx="1031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No 512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34D9A2-43D4-93F5-B416-D8275C05F54D}"/>
              </a:ext>
            </a:extLst>
          </p:cNvPr>
          <p:cNvSpPr txBox="1"/>
          <p:nvPr/>
        </p:nvSpPr>
        <p:spPr>
          <a:xfrm>
            <a:off x="9797735" y="6017250"/>
            <a:ext cx="1031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No 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1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1ACC6FA-D81C-B6A7-12DC-0E6DF10D9FE6}"/>
              </a:ext>
            </a:extLst>
          </p:cNvPr>
          <p:cNvSpPr txBox="1"/>
          <p:nvPr/>
        </p:nvSpPr>
        <p:spPr>
          <a:xfrm>
            <a:off x="9619345" y="8013138"/>
            <a:ext cx="1031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No 512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34D9A2-43D4-93F5-B416-D8275C05F54D}"/>
              </a:ext>
            </a:extLst>
          </p:cNvPr>
          <p:cNvSpPr txBox="1"/>
          <p:nvPr/>
        </p:nvSpPr>
        <p:spPr>
          <a:xfrm>
            <a:off x="15510115" y="6000378"/>
            <a:ext cx="1031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No 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1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ACC6FA-D81C-B6A7-12DC-0E6DF10D9FE6}"/>
              </a:ext>
            </a:extLst>
          </p:cNvPr>
          <p:cNvSpPr txBox="1"/>
          <p:nvPr/>
        </p:nvSpPr>
        <p:spPr>
          <a:xfrm>
            <a:off x="15331725" y="7996266"/>
            <a:ext cx="1031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No 512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878330" y="3041650"/>
            <a:ext cx="15038070" cy="58356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Gate Simulation Result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Pretendard Regular" panose="020B0600000101010101" charset="-127"/>
              <a:ea typeface="Pretendard Regular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Pretendard Regular" panose="020B0600000101010101" charset="-127"/>
              <a:ea typeface="Pretendard Regular" panose="020B060000010101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37247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FFD0D3-0224-AEEB-8878-D8FF96046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9ADBF67-7EAC-EFEF-6C6E-B893B7FE7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62CEFC8-F86E-488C-D651-F6AB29287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CD1A75F-7E24-EBED-97B3-5DF5548E8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2556181"/>
            <a:ext cx="16344900" cy="66929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9BC34383-0BA6-2152-EA3C-5BB7D2796DD0}"/>
              </a:ext>
            </a:extLst>
          </p:cNvPr>
          <p:cNvSpPr txBox="1"/>
          <p:nvPr/>
        </p:nvSpPr>
        <p:spPr>
          <a:xfrm>
            <a:off x="965200" y="1257300"/>
            <a:ext cx="104648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400" b="0" i="0" u="none" strike="noStrike" kern="1200" cap="none" spc="0" normalizeH="0" baseline="0" noProof="0" dirty="0">
                <a:ln>
                  <a:noFill/>
                </a:ln>
                <a:solidFill>
                  <a:srgbClr val="C13844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FFT Design Results</a:t>
            </a:r>
            <a:endParaRPr kumimoji="0" lang="ko-KR" altLang="en-US" sz="6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865DC256-597A-8CFA-9C92-8CB058714957}"/>
              </a:ext>
            </a:extLst>
          </p:cNvPr>
          <p:cNvSpPr txBox="1"/>
          <p:nvPr/>
        </p:nvSpPr>
        <p:spPr>
          <a:xfrm>
            <a:off x="14414500" y="1117600"/>
            <a:ext cx="2984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대한상공회의소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서울기술교육센터</a:t>
            </a: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AI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시스템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반도체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설계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2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기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6F920C0-A8B5-CC7C-A54B-285646A1A8E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76400" y="3226109"/>
          <a:ext cx="15163801" cy="53463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776">
                  <a:extLst>
                    <a:ext uri="{9D8B030D-6E8A-4147-A177-3AD203B41FA5}">
                      <a16:colId xmlns:a16="http://schemas.microsoft.com/office/drawing/2014/main" val="112902825"/>
                    </a:ext>
                  </a:extLst>
                </a:gridCol>
                <a:gridCol w="4354152">
                  <a:extLst>
                    <a:ext uri="{9D8B030D-6E8A-4147-A177-3AD203B41FA5}">
                      <a16:colId xmlns:a16="http://schemas.microsoft.com/office/drawing/2014/main" val="362756160"/>
                    </a:ext>
                  </a:extLst>
                </a:gridCol>
                <a:gridCol w="6609862">
                  <a:extLst>
                    <a:ext uri="{9D8B030D-6E8A-4147-A177-3AD203B41FA5}">
                      <a16:colId xmlns:a16="http://schemas.microsoft.com/office/drawing/2014/main" val="1729109118"/>
                    </a:ext>
                  </a:extLst>
                </a:gridCol>
                <a:gridCol w="2294011">
                  <a:extLst>
                    <a:ext uri="{9D8B030D-6E8A-4147-A177-3AD203B41FA5}">
                      <a16:colId xmlns:a16="http://schemas.microsoft.com/office/drawing/2014/main" val="1935038560"/>
                    </a:ext>
                  </a:extLst>
                </a:gridCol>
              </a:tblGrid>
              <a:tr h="548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solidFill>
                            <a:sysClr val="windowText" lastClr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i="0" dirty="0">
                          <a:solidFill>
                            <a:sysClr val="windowText" lastClr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검증 항목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solidFill>
                            <a:sysClr val="windowText" lastClr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검증 요소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solidFill>
                            <a:sysClr val="windowText" lastClr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완료 여부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513765"/>
                  </a:ext>
                </a:extLst>
              </a:tr>
              <a:tr h="74674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1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ASIC</a:t>
                      </a:r>
                      <a:endParaRPr lang="ko-KR" altLang="en-US" sz="2500" b="1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RTL Simulation</a:t>
                      </a:r>
                      <a:endParaRPr lang="ko-KR" altLang="en-US" sz="2500" b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Cosine, Random Fixed</a:t>
                      </a:r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Data</a:t>
                      </a:r>
                      <a:r>
                        <a:rPr lang="ko-KR" altLang="en-US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endParaRPr lang="en-US" altLang="ko-KR" sz="2500" b="0" baseline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 algn="ctr" latinLnBrk="1"/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(std. </a:t>
                      </a:r>
                      <a:r>
                        <a:rPr lang="en-US" altLang="ko-KR" sz="2500" b="0" baseline="0" dirty="0" err="1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Matlab</a:t>
                      </a:r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Data)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1" baseline="0" dirty="0">
                          <a:solidFill>
                            <a:srgbClr val="0070C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43075"/>
                  </a:ext>
                </a:extLst>
              </a:tr>
              <a:tr h="8839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Synthesis</a:t>
                      </a:r>
                      <a:endParaRPr lang="ko-KR" altLang="en-US" sz="2500" b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Setup</a:t>
                      </a:r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Violation Check(500MHz)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Pretendard Regular" panose="020B0600000101010101" charset="-127"/>
                          <a:ea typeface="Pretendard Regular" panose="020B0600000101010101" charset="-127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341131"/>
                  </a:ext>
                </a:extLst>
              </a:tr>
              <a:tr h="62997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Gate</a:t>
                      </a:r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Simulation</a:t>
                      </a:r>
                      <a:endParaRPr lang="ko-KR" altLang="en-US" sz="2500" b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Cosine Fixed</a:t>
                      </a:r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Data </a:t>
                      </a:r>
                    </a:p>
                    <a:p>
                      <a:pPr algn="ctr" latinLnBrk="1"/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(std. </a:t>
                      </a:r>
                      <a:r>
                        <a:rPr lang="en-US" altLang="ko-KR" sz="2500" b="0" baseline="0" dirty="0" err="1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Matlab</a:t>
                      </a:r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Data)</a:t>
                      </a:r>
                      <a:r>
                        <a:rPr lang="ko-KR" altLang="en-US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endParaRPr lang="en-US" altLang="ko-KR" sz="2500" b="0" baseline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Pretendard Regular" panose="020B0600000101010101" charset="-127"/>
                          <a:ea typeface="Pretendard Regular" panose="020B0600000101010101" charset="-127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529684"/>
                  </a:ext>
                </a:extLst>
              </a:tr>
              <a:tr h="62997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1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FPGA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FPGA</a:t>
                      </a:r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top block</a:t>
                      </a:r>
                      <a:endParaRPr lang="ko-KR" altLang="en-US" sz="2500" b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Cosine</a:t>
                      </a:r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generator, FFT, VIO</a:t>
                      </a:r>
                      <a:endParaRPr lang="ko-KR" altLang="en-US" sz="2500" b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Pretendard Regular" panose="020B0600000101010101" charset="-127"/>
                        <a:ea typeface="Pretendard Regular" panose="020B0600000101010101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924231"/>
                  </a:ext>
                </a:extLst>
              </a:tr>
              <a:tr h="62997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RTL Simulation</a:t>
                      </a:r>
                      <a:endParaRPr lang="ko-KR" altLang="en-US" sz="2500" b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FPGA top block simulation</a:t>
                      </a:r>
                      <a:endParaRPr lang="ko-KR" altLang="en-US" sz="2500" b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Pretendard Regular" panose="020B0600000101010101" charset="-127"/>
                        <a:ea typeface="Pretendard Regular" panose="020B0600000101010101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130924"/>
                  </a:ext>
                </a:extLst>
              </a:tr>
              <a:tr h="94699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Synthesis &amp; Implementation</a:t>
                      </a:r>
                      <a:endParaRPr lang="ko-KR" altLang="en-US" sz="2500" b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Area, Timing pass</a:t>
                      </a:r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Bit stream generation </a:t>
                      </a:r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(100MHz)</a:t>
                      </a:r>
                      <a:endParaRPr lang="ko-KR" altLang="en-US" sz="2500" b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Pretendard Regular" panose="020B0600000101010101" charset="-127"/>
                        <a:ea typeface="Pretendard Regular" panose="020B0600000101010101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7041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769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2565400"/>
            <a:ext cx="16344900" cy="6692900"/>
          </a:xfrm>
          <a:prstGeom prst="rect">
            <a:avLst/>
          </a:prstGeom>
        </p:spPr>
      </p:pic>
      <p:pic>
        <p:nvPicPr>
          <p:cNvPr id="9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1914772"/>
            <a:ext cx="16344900" cy="7876928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964094"/>
              </p:ext>
            </p:extLst>
          </p:nvPr>
        </p:nvGraphicFramePr>
        <p:xfrm>
          <a:off x="1802130" y="2130476"/>
          <a:ext cx="14935200" cy="75004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6223000">
                  <a:extLst>
                    <a:ext uri="{9D8B030D-6E8A-4147-A177-3AD203B41FA5}">
                      <a16:colId xmlns:a16="http://schemas.microsoft.com/office/drawing/2014/main" val="124558491"/>
                    </a:ext>
                  </a:extLst>
                </a:gridCol>
                <a:gridCol w="8712200">
                  <a:extLst>
                    <a:ext uri="{9D8B030D-6E8A-4147-A177-3AD203B41FA5}">
                      <a16:colId xmlns:a16="http://schemas.microsoft.com/office/drawing/2014/main" val="1980658887"/>
                    </a:ext>
                  </a:extLst>
                </a:gridCol>
              </a:tblGrid>
              <a:tr h="93756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108116"/>
                  </a:ext>
                </a:extLst>
              </a:tr>
              <a:tr h="93756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213393"/>
                  </a:ext>
                </a:extLst>
              </a:tr>
              <a:tr h="93756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221866"/>
                  </a:ext>
                </a:extLst>
              </a:tr>
              <a:tr h="93756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5881365"/>
                  </a:ext>
                </a:extLst>
              </a:tr>
              <a:tr h="93756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357334"/>
                  </a:ext>
                </a:extLst>
              </a:tr>
              <a:tr h="93756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9430950"/>
                  </a:ext>
                </a:extLst>
              </a:tr>
              <a:tr h="93756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23851"/>
                  </a:ext>
                </a:extLst>
              </a:tr>
              <a:tr h="93756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705147"/>
                  </a:ext>
                </a:extLst>
              </a:tr>
            </a:tbl>
          </a:graphicData>
        </a:graphic>
      </p:graphicFrame>
      <p:pic>
        <p:nvPicPr>
          <p:cNvPr id="11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424323"/>
            <a:ext cx="901700" cy="101600"/>
          </a:xfrm>
          <a:prstGeom prst="rect">
            <a:avLst/>
          </a:prstGeom>
        </p:spPr>
      </p:pic>
      <p:sp>
        <p:nvSpPr>
          <p:cNvPr id="12" name="TextBox 7"/>
          <p:cNvSpPr txBox="1"/>
          <p:nvPr/>
        </p:nvSpPr>
        <p:spPr>
          <a:xfrm>
            <a:off x="2310130" y="2211225"/>
            <a:ext cx="15038070" cy="773261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3500" b="0" i="0" u="none" strike="noStrike" dirty="0" smtClean="0"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Front-end process</a:t>
            </a:r>
          </a:p>
          <a:p>
            <a:pPr lvl="0">
              <a:lnSpc>
                <a:spcPct val="200000"/>
              </a:lnSpc>
            </a:pPr>
            <a:r>
              <a:rPr lang="en-US" altLang="ko-KR" sz="3000" dirty="0" smtClean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 1) Spec. analysis</a:t>
            </a:r>
          </a:p>
          <a:p>
            <a:pPr lvl="0">
              <a:lnSpc>
                <a:spcPct val="200000"/>
              </a:lnSpc>
            </a:pPr>
            <a:r>
              <a:rPr lang="en-US" altLang="ko-KR" sz="3000" b="0" i="0" u="none" strike="noStrike" dirty="0" smtClean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 2) Algorithm search</a:t>
            </a:r>
          </a:p>
          <a:p>
            <a:pPr lvl="0">
              <a:lnSpc>
                <a:spcPct val="200000"/>
              </a:lnSpc>
            </a:pPr>
            <a:r>
              <a:rPr lang="en-US" altLang="ko-KR" sz="3000" dirty="0" smtClean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 3) Floating-point modeling</a:t>
            </a:r>
          </a:p>
          <a:p>
            <a:pPr lvl="0">
              <a:lnSpc>
                <a:spcPct val="200000"/>
              </a:lnSpc>
            </a:pPr>
            <a:r>
              <a:rPr lang="en-US" altLang="ko-KR" sz="3000" b="0" i="0" u="none" strike="noStrike" dirty="0" smtClean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 4) </a:t>
            </a:r>
            <a:r>
              <a:rPr lang="en-US" altLang="ko-KR" sz="3000" dirty="0" smtClean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Fixed-point modeling</a:t>
            </a:r>
            <a:endParaRPr lang="en-US" altLang="ko-KR" sz="3000" b="0" i="0" u="none" strike="noStrike" dirty="0" smtClean="0">
              <a:solidFill>
                <a:srgbClr val="22222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>
              <a:lnSpc>
                <a:spcPct val="200000"/>
              </a:lnSpc>
            </a:pPr>
            <a:r>
              <a:rPr lang="en-US" altLang="ko-KR" sz="3000" dirty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sz="3000" dirty="0" smtClean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5) RTL design (ASIC)</a:t>
            </a:r>
          </a:p>
          <a:p>
            <a:pPr lvl="0">
              <a:lnSpc>
                <a:spcPct val="200000"/>
              </a:lnSpc>
            </a:pPr>
            <a:r>
              <a:rPr lang="en-US" altLang="ko-KR" sz="3000" b="0" i="0" u="none" strike="noStrike" dirty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sz="3000" b="0" i="0" u="none" strike="noStrike" dirty="0" smtClean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6) RTL verification (FPGA)</a:t>
            </a:r>
          </a:p>
          <a:p>
            <a:pPr lvl="0">
              <a:lnSpc>
                <a:spcPct val="200000"/>
              </a:lnSpc>
            </a:pPr>
            <a:r>
              <a:rPr lang="en-US" altLang="ko-KR" sz="3000" dirty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sz="3000" dirty="0" smtClean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7) Logic synthesis</a:t>
            </a:r>
            <a:endParaRPr lang="ko-KR" sz="3000" b="0" i="0" u="none" strike="noStrike" dirty="0">
              <a:solidFill>
                <a:srgbClr val="22222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14401800" y="691023"/>
            <a:ext cx="2984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대한상공회의소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서울기술교육센터</a:t>
            </a:r>
          </a:p>
          <a:p>
            <a:pPr lvl="0" algn="r">
              <a:lnSpc>
                <a:spcPct val="116199"/>
              </a:lnSpc>
            </a:pP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AI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시스템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반도체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설계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2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</a:t>
            </a:r>
          </a:p>
        </p:txBody>
      </p:sp>
      <p:sp>
        <p:nvSpPr>
          <p:cNvPr id="14" name="TextBox 5"/>
          <p:cNvSpPr txBox="1"/>
          <p:nvPr/>
        </p:nvSpPr>
        <p:spPr>
          <a:xfrm>
            <a:off x="965200" y="691023"/>
            <a:ext cx="20828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6400" dirty="0" smtClean="0">
                <a:solidFill>
                  <a:srgbClr val="C13844"/>
                </a:solidFill>
                <a:latin typeface="Pretendard Bold" panose="020B0600000101010101" charset="-127"/>
                <a:ea typeface="Pretendard Bold" panose="020B0600000101010101" charset="-127"/>
              </a:rPr>
              <a:t>목표</a:t>
            </a:r>
            <a:endParaRPr lang="ko-KR" sz="6400" b="0" i="0" u="none" strike="noStrike" dirty="0">
              <a:solidFill>
                <a:srgbClr val="22222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006330" y="3196355"/>
            <a:ext cx="6324600" cy="646515"/>
          </a:xfrm>
          <a:prstGeom prst="roundRect">
            <a:avLst/>
          </a:prstGeom>
          <a:solidFill>
            <a:srgbClr val="E674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Pretendard Regular" panose="020B0600000101010101" charset="-127"/>
                <a:ea typeface="Pretendard Regular" panose="020B0600000101010101" charset="-127"/>
              </a:rPr>
              <a:t>FFT 512pt, </a:t>
            </a:r>
            <a:r>
              <a:rPr lang="ko-KR" altLang="en-US" sz="2400" b="1" dirty="0" smtClean="0">
                <a:latin typeface="Pretendard Regular" panose="020B0600000101010101" charset="-127"/>
                <a:ea typeface="Pretendard Regular" panose="020B0600000101010101" charset="-127"/>
              </a:rPr>
              <a:t>입력 </a:t>
            </a:r>
            <a:r>
              <a:rPr lang="en-US" altLang="ko-KR" sz="2400" b="1" dirty="0" smtClean="0">
                <a:latin typeface="Pretendard Regular" panose="020B0600000101010101" charset="-127"/>
                <a:ea typeface="Pretendard Regular" panose="020B0600000101010101" charset="-127"/>
              </a:rPr>
              <a:t>9bit</a:t>
            </a:r>
            <a:endParaRPr lang="ko-KR" altLang="en-US" sz="2200" b="1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0006330" y="4160369"/>
            <a:ext cx="6324600" cy="646515"/>
          </a:xfrm>
          <a:prstGeom prst="roundRect">
            <a:avLst/>
          </a:prstGeom>
          <a:solidFill>
            <a:srgbClr val="E674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 smtClean="0">
                <a:latin typeface="Pretendard Regular" panose="020B0600000101010101" charset="-127"/>
                <a:ea typeface="Pretendard Regular" panose="020B0600000101010101" charset="-127"/>
              </a:rPr>
              <a:t>8-radix FFT, CBFP</a:t>
            </a:r>
            <a:endParaRPr lang="ko-KR" altLang="en-US" sz="2200" b="1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006330" y="5124383"/>
            <a:ext cx="6324600" cy="646515"/>
          </a:xfrm>
          <a:prstGeom prst="roundRect">
            <a:avLst/>
          </a:prstGeom>
          <a:solidFill>
            <a:srgbClr val="E674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 err="1" smtClean="0">
                <a:latin typeface="Pretendard Regular" panose="020B0600000101010101" charset="-127"/>
                <a:ea typeface="Pretendard Regular" panose="020B0600000101010101" charset="-127"/>
              </a:rPr>
              <a:t>Matlab</a:t>
            </a:r>
            <a:r>
              <a:rPr lang="en-US" altLang="ko-KR" sz="2200" b="1" dirty="0" smtClean="0">
                <a:latin typeface="Pretendard Regular" panose="020B0600000101010101" charset="-127"/>
                <a:ea typeface="Pretendard Regular" panose="020B0600000101010101" charset="-127"/>
              </a:rPr>
              <a:t> FFT </a:t>
            </a:r>
            <a:r>
              <a:rPr lang="ko-KR" altLang="en-US" sz="2200" b="1" dirty="0" smtClean="0">
                <a:latin typeface="Pretendard Regular" panose="020B0600000101010101" charset="-127"/>
                <a:ea typeface="Pretendard Regular" panose="020B0600000101010101" charset="-127"/>
              </a:rPr>
              <a:t>구현</a:t>
            </a:r>
            <a:endParaRPr lang="ko-KR" altLang="en-US" sz="2200" b="1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0006330" y="6056682"/>
            <a:ext cx="6324600" cy="646515"/>
          </a:xfrm>
          <a:prstGeom prst="roundRect">
            <a:avLst/>
          </a:prstGeom>
          <a:solidFill>
            <a:srgbClr val="E674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 smtClean="0">
                <a:latin typeface="Pretendard Regular" panose="020B0600000101010101" charset="-127"/>
                <a:ea typeface="Pretendard Regular" panose="020B0600000101010101" charset="-127"/>
              </a:rPr>
              <a:t>MATLAB &lt;3.6&gt; Format </a:t>
            </a:r>
            <a:endParaRPr lang="ko-KR" altLang="en-US" sz="2200" b="1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006330" y="6944688"/>
            <a:ext cx="6324600" cy="646515"/>
          </a:xfrm>
          <a:prstGeom prst="roundRect">
            <a:avLst/>
          </a:prstGeom>
          <a:solidFill>
            <a:srgbClr val="E674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 err="1" smtClean="0">
                <a:latin typeface="Pretendard Regular" panose="020B0600000101010101" charset="-127"/>
                <a:ea typeface="Pretendard Regular" panose="020B0600000101010101" charset="-127"/>
              </a:rPr>
              <a:t>SystemVerilog</a:t>
            </a:r>
            <a:r>
              <a:rPr lang="ko-KR" altLang="en-US" sz="2200" b="1" dirty="0" smtClean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sz="2200" b="1" dirty="0" smtClean="0">
                <a:latin typeface="Pretendard Regular" panose="020B0600000101010101" charset="-127"/>
                <a:ea typeface="Pretendard Regular" panose="020B0600000101010101" charset="-127"/>
              </a:rPr>
              <a:t>FFT </a:t>
            </a:r>
            <a:r>
              <a:rPr lang="ko-KR" altLang="en-US" sz="2200" b="1" dirty="0" smtClean="0">
                <a:latin typeface="Pretendard Regular" panose="020B0600000101010101" charset="-127"/>
                <a:ea typeface="Pretendard Regular" panose="020B0600000101010101" charset="-127"/>
              </a:rPr>
              <a:t>모듈 구현 및 검</a:t>
            </a:r>
            <a:r>
              <a:rPr lang="ko-KR" altLang="en-US" sz="2200" b="1" dirty="0">
                <a:latin typeface="Pretendard Regular" panose="020B0600000101010101" charset="-127"/>
                <a:ea typeface="Pretendard Regular" panose="020B0600000101010101" charset="-127"/>
              </a:rPr>
              <a:t>증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006330" y="7883544"/>
            <a:ext cx="6324600" cy="646515"/>
          </a:xfrm>
          <a:prstGeom prst="roundRect">
            <a:avLst/>
          </a:prstGeom>
          <a:solidFill>
            <a:srgbClr val="E674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 err="1" smtClean="0">
                <a:latin typeface="Pretendard Regular" panose="020B0600000101010101" charset="-127"/>
                <a:ea typeface="Pretendard Regular" panose="020B0600000101010101" charset="-127"/>
              </a:rPr>
              <a:t>Vivado</a:t>
            </a:r>
            <a:r>
              <a:rPr lang="en-US" altLang="ko-KR" sz="2200" b="1" dirty="0" smtClean="0">
                <a:latin typeface="Pretendard Regular" panose="020B0600000101010101" charset="-127"/>
                <a:ea typeface="Pretendard Regular" panose="020B0600000101010101" charset="-127"/>
              </a:rPr>
              <a:t> VIO merge</a:t>
            </a:r>
            <a:endParaRPr lang="ko-KR" altLang="en-US" sz="2200" b="1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0006330" y="8822400"/>
            <a:ext cx="6324600" cy="646515"/>
          </a:xfrm>
          <a:prstGeom prst="roundRect">
            <a:avLst/>
          </a:prstGeom>
          <a:solidFill>
            <a:srgbClr val="E674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 smtClean="0">
                <a:latin typeface="Pretendard Regular" panose="020B0600000101010101" charset="-127"/>
                <a:ea typeface="Pretendard Regular" panose="020B0600000101010101" charset="-127"/>
              </a:rPr>
              <a:t>Synthesis &amp; Implementation (+</a:t>
            </a:r>
            <a:r>
              <a:rPr lang="en-US" altLang="ko-KR" sz="2200" b="1" dirty="0" err="1" smtClean="0">
                <a:latin typeface="Pretendard Regular" panose="020B0600000101010101" charset="-127"/>
                <a:ea typeface="Pretendard Regular" panose="020B0600000101010101" charset="-127"/>
              </a:rPr>
              <a:t>Bitstream</a:t>
            </a:r>
            <a:r>
              <a:rPr lang="en-US" altLang="ko-KR" sz="2200" b="1" dirty="0" smtClean="0">
                <a:latin typeface="Pretendard Regular" panose="020B0600000101010101" charset="-127"/>
                <a:ea typeface="Pretendard Regular" panose="020B0600000101010101" charset="-127"/>
              </a:rPr>
              <a:t>)</a:t>
            </a:r>
            <a:endParaRPr lang="ko-KR" altLang="en-US" sz="2200" b="1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490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F95ECF-1A65-6D90-1A97-426517078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4DF5B7B-65CD-6FEC-EFBA-C48628971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1F7619D-23CA-54A3-C40F-A7CCFE43F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2A7F419-DD21-34F7-9972-EEF99B6D5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2556181"/>
            <a:ext cx="16344900" cy="66929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3D93F80D-31DB-6AEA-BBE9-BB9446A68D3C}"/>
              </a:ext>
            </a:extLst>
          </p:cNvPr>
          <p:cNvSpPr txBox="1"/>
          <p:nvPr/>
        </p:nvSpPr>
        <p:spPr>
          <a:xfrm>
            <a:off x="965200" y="1257300"/>
            <a:ext cx="104648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400" b="0" i="0" u="none" strike="noStrike" kern="1200" cap="none" spc="0" normalizeH="0" baseline="0" noProof="0" dirty="0">
                <a:ln>
                  <a:noFill/>
                </a:ln>
                <a:solidFill>
                  <a:srgbClr val="C13844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FFT Design Results</a:t>
            </a:r>
            <a:endParaRPr kumimoji="0" lang="ko-KR" altLang="en-US" sz="6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BAF5D670-FEF6-6794-0665-1F4D137ACD4C}"/>
              </a:ext>
            </a:extLst>
          </p:cNvPr>
          <p:cNvSpPr txBox="1"/>
          <p:nvPr/>
        </p:nvSpPr>
        <p:spPr>
          <a:xfrm>
            <a:off x="14414500" y="1117600"/>
            <a:ext cx="2984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대한상공회의소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서울기술교육센터</a:t>
            </a: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AI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시스템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반도체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설계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2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기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3782369"/>
            <a:ext cx="13944600" cy="53366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0" y="2875541"/>
            <a:ext cx="9982200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FPGA Top Block Diagram</a:t>
            </a:r>
            <a:endParaRPr kumimoji="0" lang="en-US" altLang="ko-KR" sz="3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9273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F95ECF-1A65-6D90-1A97-426517078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4DF5B7B-65CD-6FEC-EFBA-C48628971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1F7619D-23CA-54A3-C40F-A7CCFE43F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2A7F419-DD21-34F7-9972-EEF99B6D5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2556181"/>
            <a:ext cx="16344900" cy="66929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3D93F80D-31DB-6AEA-BBE9-BB9446A68D3C}"/>
              </a:ext>
            </a:extLst>
          </p:cNvPr>
          <p:cNvSpPr txBox="1"/>
          <p:nvPr/>
        </p:nvSpPr>
        <p:spPr>
          <a:xfrm>
            <a:off x="965200" y="1257300"/>
            <a:ext cx="104648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400" b="0" i="0" u="none" strike="noStrike" kern="1200" cap="none" spc="0" normalizeH="0" baseline="0" noProof="0" dirty="0">
                <a:ln>
                  <a:noFill/>
                </a:ln>
                <a:solidFill>
                  <a:srgbClr val="C13844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FFT Design Results</a:t>
            </a:r>
            <a:endParaRPr kumimoji="0" lang="ko-KR" altLang="en-US" sz="6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BAF5D670-FEF6-6794-0665-1F4D137ACD4C}"/>
              </a:ext>
            </a:extLst>
          </p:cNvPr>
          <p:cNvSpPr txBox="1"/>
          <p:nvPr/>
        </p:nvSpPr>
        <p:spPr>
          <a:xfrm>
            <a:off x="14414500" y="1117600"/>
            <a:ext cx="2984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대한상공회의소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서울기술교육센터</a:t>
            </a: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AI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시스템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반도체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설계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2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기</a:t>
            </a:r>
          </a:p>
        </p:txBody>
      </p:sp>
      <p:pic>
        <p:nvPicPr>
          <p:cNvPr id="6" name="그림 5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866900" y="6075664"/>
            <a:ext cx="9105900" cy="30200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71600" y="2875541"/>
            <a:ext cx="9982200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Cosine Generator</a:t>
            </a:r>
            <a:endParaRPr kumimoji="0" lang="en-US" altLang="ko-KR" sz="3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7" name="그림 6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308722" y="4132574"/>
            <a:ext cx="3192166" cy="4963186"/>
          </a:xfrm>
          <a:prstGeom prst="rect">
            <a:avLst/>
          </a:prstGeom>
        </p:spPr>
      </p:pic>
      <p:pic>
        <p:nvPicPr>
          <p:cNvPr id="10" name="그림 9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4706600" y="4132574"/>
            <a:ext cx="2362200" cy="49631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81200" y="3834527"/>
            <a:ext cx="6797000" cy="21698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Resetn</a:t>
            </a:r>
            <a:r>
              <a:rPr kumimoji="0" lang="en-US" altLang="ko-KR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0 -&gt; 1 : Generator 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32clk Data </a:t>
            </a:r>
            <a:r>
              <a:rPr kumimoji="0" lang="ko-KR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출력 </a:t>
            </a:r>
            <a:r>
              <a:rPr kumimoji="0" lang="en-US" altLang="ko-KR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=&gt; 8clk </a:t>
            </a:r>
            <a:r>
              <a:rPr kumimoji="0" lang="ko-KR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대기</a:t>
            </a:r>
            <a:r>
              <a:rPr kumimoji="0" lang="en-US" altLang="ko-KR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Resetn</a:t>
            </a:r>
            <a:r>
              <a:rPr kumimoji="0" lang="en-US" altLang="ko-KR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: 1 </a:t>
            </a:r>
            <a:r>
              <a:rPr kumimoji="0" lang="ko-KR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일 경우</a:t>
            </a:r>
            <a:r>
              <a:rPr kumimoji="0" lang="en-US" altLang="ko-KR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, </a:t>
            </a:r>
            <a:r>
              <a:rPr kumimoji="0" lang="ko-KR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반복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Pretendard Regular" panose="020B0600000101010101" charset="-127"/>
              <a:ea typeface="Pretendard Regular" panose="020B060000010101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2770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FFD0D3-0224-AEEB-8878-D8FF96046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9ADBF67-7EAC-EFEF-6C6E-B893B7FE7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62CEFC8-F86E-488C-D651-F6AB29287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CD1A75F-7E24-EBED-97B3-5DF5548E8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2556181"/>
            <a:ext cx="16344900" cy="66929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9BC34383-0BA6-2152-EA3C-5BB7D2796DD0}"/>
              </a:ext>
            </a:extLst>
          </p:cNvPr>
          <p:cNvSpPr txBox="1"/>
          <p:nvPr/>
        </p:nvSpPr>
        <p:spPr>
          <a:xfrm>
            <a:off x="965200" y="1257300"/>
            <a:ext cx="104648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400" b="0" i="0" u="none" strike="noStrike" kern="1200" cap="none" spc="0" normalizeH="0" baseline="0" noProof="0" dirty="0">
                <a:ln>
                  <a:noFill/>
                </a:ln>
                <a:solidFill>
                  <a:srgbClr val="C13844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FFT Design Results</a:t>
            </a:r>
            <a:endParaRPr kumimoji="0" lang="ko-KR" altLang="en-US" sz="6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865DC256-597A-8CFA-9C92-8CB058714957}"/>
              </a:ext>
            </a:extLst>
          </p:cNvPr>
          <p:cNvSpPr txBox="1"/>
          <p:nvPr/>
        </p:nvSpPr>
        <p:spPr>
          <a:xfrm>
            <a:off x="14414500" y="1117600"/>
            <a:ext cx="2984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대한상공회의소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서울기술교육센터</a:t>
            </a: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AI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시스템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반도체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설계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2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기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6F920C0-A8B5-CC7C-A54B-285646A1A8E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76400" y="3226109"/>
          <a:ext cx="15163801" cy="53463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776">
                  <a:extLst>
                    <a:ext uri="{9D8B030D-6E8A-4147-A177-3AD203B41FA5}">
                      <a16:colId xmlns:a16="http://schemas.microsoft.com/office/drawing/2014/main" val="112902825"/>
                    </a:ext>
                  </a:extLst>
                </a:gridCol>
                <a:gridCol w="4354152">
                  <a:extLst>
                    <a:ext uri="{9D8B030D-6E8A-4147-A177-3AD203B41FA5}">
                      <a16:colId xmlns:a16="http://schemas.microsoft.com/office/drawing/2014/main" val="362756160"/>
                    </a:ext>
                  </a:extLst>
                </a:gridCol>
                <a:gridCol w="6609862">
                  <a:extLst>
                    <a:ext uri="{9D8B030D-6E8A-4147-A177-3AD203B41FA5}">
                      <a16:colId xmlns:a16="http://schemas.microsoft.com/office/drawing/2014/main" val="1729109118"/>
                    </a:ext>
                  </a:extLst>
                </a:gridCol>
                <a:gridCol w="2294011">
                  <a:extLst>
                    <a:ext uri="{9D8B030D-6E8A-4147-A177-3AD203B41FA5}">
                      <a16:colId xmlns:a16="http://schemas.microsoft.com/office/drawing/2014/main" val="1935038560"/>
                    </a:ext>
                  </a:extLst>
                </a:gridCol>
              </a:tblGrid>
              <a:tr h="548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solidFill>
                            <a:sysClr val="windowText" lastClr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i="0" dirty="0">
                          <a:solidFill>
                            <a:sysClr val="windowText" lastClr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검증 항목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solidFill>
                            <a:sysClr val="windowText" lastClr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검증 요소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solidFill>
                            <a:sysClr val="windowText" lastClr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완료 여부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513765"/>
                  </a:ext>
                </a:extLst>
              </a:tr>
              <a:tr h="74674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1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ASIC</a:t>
                      </a:r>
                      <a:endParaRPr lang="ko-KR" altLang="en-US" sz="2500" b="1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RTL Simulation</a:t>
                      </a:r>
                      <a:endParaRPr lang="ko-KR" altLang="en-US" sz="2500" b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Cosine, Random Fixed</a:t>
                      </a:r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Data</a:t>
                      </a:r>
                      <a:r>
                        <a:rPr lang="ko-KR" altLang="en-US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endParaRPr lang="en-US" altLang="ko-KR" sz="2500" b="0" baseline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 algn="ctr" latinLnBrk="1"/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(std. </a:t>
                      </a:r>
                      <a:r>
                        <a:rPr lang="en-US" altLang="ko-KR" sz="2500" b="0" baseline="0" dirty="0" err="1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Matlab</a:t>
                      </a:r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Data)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1" baseline="0" dirty="0">
                          <a:solidFill>
                            <a:srgbClr val="0070C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43075"/>
                  </a:ext>
                </a:extLst>
              </a:tr>
              <a:tr h="8839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Synthesis</a:t>
                      </a:r>
                      <a:endParaRPr lang="ko-KR" altLang="en-US" sz="2500" b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Setup</a:t>
                      </a:r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Violation Check(500MHz)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Pretendard Regular" panose="020B0600000101010101" charset="-127"/>
                          <a:ea typeface="Pretendard Regular" panose="020B0600000101010101" charset="-127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341131"/>
                  </a:ext>
                </a:extLst>
              </a:tr>
              <a:tr h="62997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Gate</a:t>
                      </a:r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Simulation</a:t>
                      </a:r>
                      <a:endParaRPr lang="ko-KR" altLang="en-US" sz="2500" b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Cosine Fixed</a:t>
                      </a:r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Data </a:t>
                      </a:r>
                    </a:p>
                    <a:p>
                      <a:pPr algn="ctr" latinLnBrk="1"/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(std. </a:t>
                      </a:r>
                      <a:r>
                        <a:rPr lang="en-US" altLang="ko-KR" sz="2500" b="0" baseline="0" dirty="0" err="1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Matlab</a:t>
                      </a:r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Data)</a:t>
                      </a:r>
                      <a:r>
                        <a:rPr lang="ko-KR" altLang="en-US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endParaRPr lang="en-US" altLang="ko-KR" sz="2500" b="0" baseline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Pretendard Regular" panose="020B0600000101010101" charset="-127"/>
                          <a:ea typeface="Pretendard Regular" panose="020B0600000101010101" charset="-127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529684"/>
                  </a:ext>
                </a:extLst>
              </a:tr>
              <a:tr h="62997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1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FPGA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FPGA</a:t>
                      </a:r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top block</a:t>
                      </a:r>
                      <a:endParaRPr lang="ko-KR" altLang="en-US" sz="2500" b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Cosine</a:t>
                      </a:r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generator, FFT, VIO</a:t>
                      </a:r>
                      <a:endParaRPr lang="ko-KR" altLang="en-US" sz="2500" b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5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Pretendard Regular" panose="020B0600000101010101" charset="-127"/>
                          <a:ea typeface="Pretendard Regular" panose="020B0600000101010101" charset="-127"/>
                          <a:cs typeface="+mn-cs"/>
                        </a:rPr>
                        <a:t>O</a:t>
                      </a:r>
                      <a:endParaRPr kumimoji="0" lang="en-US" altLang="ko-KR" sz="2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Pretendard Regular" panose="020B0600000101010101" charset="-127"/>
                        <a:ea typeface="Pretendard Regular" panose="020B0600000101010101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924231"/>
                  </a:ext>
                </a:extLst>
              </a:tr>
              <a:tr h="62997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RTL Simulation</a:t>
                      </a:r>
                      <a:endParaRPr lang="ko-KR" altLang="en-US" sz="2500" b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FPGA top block simulation</a:t>
                      </a:r>
                      <a:endParaRPr lang="ko-KR" altLang="en-US" sz="2500" b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Pretendard Regular" panose="020B0600000101010101" charset="-127"/>
                        <a:ea typeface="Pretendard Regular" panose="020B0600000101010101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130924"/>
                  </a:ext>
                </a:extLst>
              </a:tr>
              <a:tr h="94699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Synthesis &amp; Implementation</a:t>
                      </a:r>
                      <a:endParaRPr lang="ko-KR" altLang="en-US" sz="2500" b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Area, Timing pass</a:t>
                      </a:r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Bit stream generation </a:t>
                      </a:r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(100MHz)</a:t>
                      </a:r>
                      <a:endParaRPr lang="ko-KR" altLang="en-US" sz="2500" b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Pretendard Regular" panose="020B0600000101010101" charset="-127"/>
                        <a:ea typeface="Pretendard Regular" panose="020B0600000101010101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7041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21038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F95ECF-1A65-6D90-1A97-426517078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4DF5B7B-65CD-6FEC-EFBA-C48628971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1F7619D-23CA-54A3-C40F-A7CCFE43F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2A7F419-DD21-34F7-9972-EEF99B6D5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2556181"/>
            <a:ext cx="16344900" cy="66929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3D93F80D-31DB-6AEA-BBE9-BB9446A68D3C}"/>
              </a:ext>
            </a:extLst>
          </p:cNvPr>
          <p:cNvSpPr txBox="1"/>
          <p:nvPr/>
        </p:nvSpPr>
        <p:spPr>
          <a:xfrm>
            <a:off x="965200" y="1257300"/>
            <a:ext cx="104648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400" b="0" i="0" u="none" strike="noStrike" kern="1200" cap="none" spc="0" normalizeH="0" baseline="0" noProof="0" dirty="0">
                <a:ln>
                  <a:noFill/>
                </a:ln>
                <a:solidFill>
                  <a:srgbClr val="C13844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FFT Design Results</a:t>
            </a:r>
            <a:endParaRPr kumimoji="0" lang="ko-KR" altLang="en-US" sz="6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BAF5D670-FEF6-6794-0665-1F4D137ACD4C}"/>
              </a:ext>
            </a:extLst>
          </p:cNvPr>
          <p:cNvSpPr txBox="1"/>
          <p:nvPr/>
        </p:nvSpPr>
        <p:spPr>
          <a:xfrm>
            <a:off x="14414500" y="1117600"/>
            <a:ext cx="2984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대한상공회의소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서울기술교육센터</a:t>
            </a: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AI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시스템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반도체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설계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2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71600" y="2875541"/>
            <a:ext cx="9982200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FPGA RTL Simulation Results</a:t>
            </a:r>
            <a:endParaRPr kumimoji="0" lang="en-US" altLang="ko-KR" sz="3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81200" y="3834527"/>
            <a:ext cx="11658600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Input Cycle </a:t>
            </a:r>
            <a:r>
              <a:rPr kumimoji="0" lang="ko-KR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과 </a:t>
            </a:r>
            <a:r>
              <a:rPr kumimoji="0" lang="en-US" altLang="ko-KR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Output Cycle </a:t>
            </a:r>
            <a:r>
              <a:rPr kumimoji="0" lang="ko-KR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일치 확인 </a:t>
            </a:r>
            <a:r>
              <a:rPr kumimoji="0" lang="en-US" altLang="ko-KR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(32clk </a:t>
            </a:r>
            <a:r>
              <a:rPr kumimoji="0" lang="ko-KR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출력</a:t>
            </a:r>
            <a:r>
              <a:rPr kumimoji="0" lang="en-US" altLang="ko-KR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, 8clk </a:t>
            </a:r>
            <a:r>
              <a:rPr kumimoji="0" lang="ko-KR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대기 반복</a:t>
            </a:r>
            <a:r>
              <a:rPr kumimoji="0" lang="en-US" altLang="ko-KR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)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Pretendard Regular" panose="020B0600000101010101" charset="-127"/>
              <a:ea typeface="Pretendard Regular" panose="020B0600000101010101" charset="-127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6673" y="4926766"/>
            <a:ext cx="15453527" cy="372193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562600" y="4926766"/>
            <a:ext cx="1295400" cy="597734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601200" y="4957868"/>
            <a:ext cx="2286000" cy="597734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4630400" y="4962265"/>
            <a:ext cx="2133600" cy="597734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51638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F95ECF-1A65-6D90-1A97-426517078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4DF5B7B-65CD-6FEC-EFBA-C48628971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1F7619D-23CA-54A3-C40F-A7CCFE43F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2A7F419-DD21-34F7-9972-EEF99B6D5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2556181"/>
            <a:ext cx="16344900" cy="66929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3D93F80D-31DB-6AEA-BBE9-BB9446A68D3C}"/>
              </a:ext>
            </a:extLst>
          </p:cNvPr>
          <p:cNvSpPr txBox="1"/>
          <p:nvPr/>
        </p:nvSpPr>
        <p:spPr>
          <a:xfrm>
            <a:off x="965200" y="1257300"/>
            <a:ext cx="104648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400" b="0" i="0" u="none" strike="noStrike" kern="1200" cap="none" spc="0" normalizeH="0" baseline="0" noProof="0" dirty="0">
                <a:ln>
                  <a:noFill/>
                </a:ln>
                <a:solidFill>
                  <a:srgbClr val="C13844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FFT Design Results</a:t>
            </a:r>
            <a:endParaRPr kumimoji="0" lang="ko-KR" altLang="en-US" sz="6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BAF5D670-FEF6-6794-0665-1F4D137ACD4C}"/>
              </a:ext>
            </a:extLst>
          </p:cNvPr>
          <p:cNvSpPr txBox="1"/>
          <p:nvPr/>
        </p:nvSpPr>
        <p:spPr>
          <a:xfrm>
            <a:off x="14414500" y="1117600"/>
            <a:ext cx="2984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대한상공회의소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서울기술교육센터</a:t>
            </a: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AI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시스템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반도체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설계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2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71600" y="2875541"/>
            <a:ext cx="9982200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FPGA RTL Simulation Results</a:t>
            </a:r>
            <a:endParaRPr kumimoji="0" lang="en-US" altLang="ko-KR" sz="3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1524000" y="3705648"/>
          <a:ext cx="15038070" cy="5267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2690">
                  <a:extLst>
                    <a:ext uri="{9D8B030D-6E8A-4147-A177-3AD203B41FA5}">
                      <a16:colId xmlns:a16="http://schemas.microsoft.com/office/drawing/2014/main" val="1729109118"/>
                    </a:ext>
                  </a:extLst>
                </a:gridCol>
                <a:gridCol w="5012690">
                  <a:extLst>
                    <a:ext uri="{9D8B030D-6E8A-4147-A177-3AD203B41FA5}">
                      <a16:colId xmlns:a16="http://schemas.microsoft.com/office/drawing/2014/main" val="1935038560"/>
                    </a:ext>
                  </a:extLst>
                </a:gridCol>
                <a:gridCol w="5012690">
                  <a:extLst>
                    <a:ext uri="{9D8B030D-6E8A-4147-A177-3AD203B41FA5}">
                      <a16:colId xmlns:a16="http://schemas.microsoft.com/office/drawing/2014/main" val="1345915781"/>
                    </a:ext>
                  </a:extLst>
                </a:gridCol>
              </a:tblGrid>
              <a:tr h="4275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 smtClean="0">
                          <a:solidFill>
                            <a:sysClr val="windowText" lastClr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실수부</a:t>
                      </a:r>
                      <a:endParaRPr lang="ko-KR" altLang="en-US" sz="3000" dirty="0">
                        <a:solidFill>
                          <a:sysClr val="windowText" lastClr="000000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err="1" smtClean="0">
                          <a:solidFill>
                            <a:sysClr val="windowText" lastClr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허수부</a:t>
                      </a:r>
                      <a:endParaRPr lang="ko-KR" altLang="en-US" sz="3000" dirty="0">
                        <a:solidFill>
                          <a:sysClr val="windowText" lastClr="000000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solidFill>
                            <a:sysClr val="windowText" lastClr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반복 구간</a:t>
                      </a:r>
                      <a:endParaRPr lang="ko-KR" altLang="en-US" sz="3000" dirty="0">
                        <a:solidFill>
                          <a:sysClr val="windowText" lastClr="000000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513765"/>
                  </a:ext>
                </a:extLst>
              </a:tr>
              <a:tr h="3957091">
                <a:tc>
                  <a:txBody>
                    <a:bodyPr/>
                    <a:lstStyle/>
                    <a:p>
                      <a:pPr algn="ctr" latinLnBrk="1"/>
                      <a:endParaRPr lang="en-US" altLang="ko-KR" sz="2500" b="0" baseline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500" b="1" baseline="0" dirty="0">
                        <a:solidFill>
                          <a:srgbClr val="0070C0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500" b="1" baseline="0" dirty="0">
                        <a:solidFill>
                          <a:srgbClr val="0070C0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243075"/>
                  </a:ext>
                </a:extLst>
              </a:tr>
              <a:tr h="76200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baseline="0" dirty="0">
                          <a:solidFill>
                            <a:srgbClr val="00B05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Output</a:t>
                      </a:r>
                      <a:r>
                        <a:rPr lang="ko-KR" altLang="en-US" sz="3000" b="1" baseline="0" dirty="0">
                          <a:solidFill>
                            <a:srgbClr val="00B05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일치</a:t>
                      </a:r>
                      <a:endParaRPr lang="en-US" altLang="ko-KR" sz="3000" b="1" baseline="0" dirty="0">
                        <a:solidFill>
                          <a:srgbClr val="00B050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2500" b="1" baseline="0" dirty="0">
                        <a:solidFill>
                          <a:srgbClr val="0070C0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907154"/>
                  </a:ext>
                </a:extLst>
              </a:tr>
            </a:tbl>
          </a:graphicData>
        </a:graphic>
      </p:graphicFrame>
      <p:pic>
        <p:nvPicPr>
          <p:cNvPr id="6" name="그림 5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742248" y="4381119"/>
            <a:ext cx="2938164" cy="3657600"/>
          </a:xfrm>
          <a:prstGeom prst="rect">
            <a:avLst/>
          </a:prstGeom>
        </p:spPr>
      </p:pic>
      <p:pic>
        <p:nvPicPr>
          <p:cNvPr id="7" name="그림 6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625796" y="4366601"/>
            <a:ext cx="3256940" cy="3657600"/>
          </a:xfrm>
          <a:prstGeom prst="rect">
            <a:avLst/>
          </a:prstGeom>
        </p:spPr>
      </p:pic>
      <p:pic>
        <p:nvPicPr>
          <p:cNvPr id="10" name="그림 9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259311" y="4381119"/>
            <a:ext cx="1171575" cy="3657600"/>
          </a:xfrm>
          <a:prstGeom prst="rect">
            <a:avLst/>
          </a:prstGeom>
        </p:spPr>
      </p:pic>
      <p:pic>
        <p:nvPicPr>
          <p:cNvPr id="11" name="그림 10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0439400" y="4366601"/>
            <a:ext cx="962025" cy="3657600"/>
          </a:xfrm>
          <a:prstGeom prst="rect">
            <a:avLst/>
          </a:prstGeom>
        </p:spPr>
      </p:pic>
      <p:pic>
        <p:nvPicPr>
          <p:cNvPr id="13" name="그림 12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1761282" y="4366601"/>
            <a:ext cx="4545518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955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FFD0D3-0224-AEEB-8878-D8FF96046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9ADBF67-7EAC-EFEF-6C6E-B893B7FE7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62CEFC8-F86E-488C-D651-F6AB29287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CD1A75F-7E24-EBED-97B3-5DF5548E8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2556181"/>
            <a:ext cx="16344900" cy="66929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9BC34383-0BA6-2152-EA3C-5BB7D2796DD0}"/>
              </a:ext>
            </a:extLst>
          </p:cNvPr>
          <p:cNvSpPr txBox="1"/>
          <p:nvPr/>
        </p:nvSpPr>
        <p:spPr>
          <a:xfrm>
            <a:off x="965200" y="1257300"/>
            <a:ext cx="104648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400" b="0" i="0" u="none" strike="noStrike" kern="1200" cap="none" spc="0" normalizeH="0" baseline="0" noProof="0" dirty="0">
                <a:ln>
                  <a:noFill/>
                </a:ln>
                <a:solidFill>
                  <a:srgbClr val="C13844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FFT Design Results</a:t>
            </a:r>
            <a:endParaRPr kumimoji="0" lang="ko-KR" altLang="en-US" sz="6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865DC256-597A-8CFA-9C92-8CB058714957}"/>
              </a:ext>
            </a:extLst>
          </p:cNvPr>
          <p:cNvSpPr txBox="1"/>
          <p:nvPr/>
        </p:nvSpPr>
        <p:spPr>
          <a:xfrm>
            <a:off x="14414500" y="1117600"/>
            <a:ext cx="2984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대한상공회의소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서울기술교육센터</a:t>
            </a: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AI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시스템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반도체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설계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2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기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6F920C0-A8B5-CC7C-A54B-285646A1A8E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76400" y="3226109"/>
          <a:ext cx="15163801" cy="53463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776">
                  <a:extLst>
                    <a:ext uri="{9D8B030D-6E8A-4147-A177-3AD203B41FA5}">
                      <a16:colId xmlns:a16="http://schemas.microsoft.com/office/drawing/2014/main" val="112902825"/>
                    </a:ext>
                  </a:extLst>
                </a:gridCol>
                <a:gridCol w="4354152">
                  <a:extLst>
                    <a:ext uri="{9D8B030D-6E8A-4147-A177-3AD203B41FA5}">
                      <a16:colId xmlns:a16="http://schemas.microsoft.com/office/drawing/2014/main" val="362756160"/>
                    </a:ext>
                  </a:extLst>
                </a:gridCol>
                <a:gridCol w="6609862">
                  <a:extLst>
                    <a:ext uri="{9D8B030D-6E8A-4147-A177-3AD203B41FA5}">
                      <a16:colId xmlns:a16="http://schemas.microsoft.com/office/drawing/2014/main" val="1729109118"/>
                    </a:ext>
                  </a:extLst>
                </a:gridCol>
                <a:gridCol w="2294011">
                  <a:extLst>
                    <a:ext uri="{9D8B030D-6E8A-4147-A177-3AD203B41FA5}">
                      <a16:colId xmlns:a16="http://schemas.microsoft.com/office/drawing/2014/main" val="1935038560"/>
                    </a:ext>
                  </a:extLst>
                </a:gridCol>
              </a:tblGrid>
              <a:tr h="548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solidFill>
                            <a:sysClr val="windowText" lastClr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i="0" dirty="0">
                          <a:solidFill>
                            <a:sysClr val="windowText" lastClr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검증 항목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solidFill>
                            <a:sysClr val="windowText" lastClr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검증 요소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solidFill>
                            <a:sysClr val="windowText" lastClr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완료 여부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513765"/>
                  </a:ext>
                </a:extLst>
              </a:tr>
              <a:tr h="74674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1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ASIC</a:t>
                      </a:r>
                      <a:endParaRPr lang="ko-KR" altLang="en-US" sz="2500" b="1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RTL Simulation</a:t>
                      </a:r>
                      <a:endParaRPr lang="ko-KR" altLang="en-US" sz="2500" b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Cosine, Random Fixed</a:t>
                      </a:r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Data</a:t>
                      </a:r>
                      <a:r>
                        <a:rPr lang="ko-KR" altLang="en-US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endParaRPr lang="en-US" altLang="ko-KR" sz="2500" b="0" baseline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 algn="ctr" latinLnBrk="1"/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(std. </a:t>
                      </a:r>
                      <a:r>
                        <a:rPr lang="en-US" altLang="ko-KR" sz="2500" b="0" baseline="0" dirty="0" err="1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Matlab</a:t>
                      </a:r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Data)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1" baseline="0" dirty="0">
                          <a:solidFill>
                            <a:srgbClr val="0070C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43075"/>
                  </a:ext>
                </a:extLst>
              </a:tr>
              <a:tr h="8839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Synthesis</a:t>
                      </a:r>
                      <a:endParaRPr lang="ko-KR" altLang="en-US" sz="2500" b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Setup</a:t>
                      </a:r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Violation Check(500MHz)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Pretendard Regular" panose="020B0600000101010101" charset="-127"/>
                          <a:ea typeface="Pretendard Regular" panose="020B0600000101010101" charset="-127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341131"/>
                  </a:ext>
                </a:extLst>
              </a:tr>
              <a:tr h="62997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Gate</a:t>
                      </a:r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Simulation</a:t>
                      </a:r>
                      <a:endParaRPr lang="ko-KR" altLang="en-US" sz="2500" b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Cosine Fixed</a:t>
                      </a:r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Data </a:t>
                      </a:r>
                    </a:p>
                    <a:p>
                      <a:pPr algn="ctr" latinLnBrk="1"/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(std. </a:t>
                      </a:r>
                      <a:r>
                        <a:rPr lang="en-US" altLang="ko-KR" sz="2500" b="0" baseline="0" dirty="0" err="1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Matlab</a:t>
                      </a:r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Data)</a:t>
                      </a:r>
                      <a:r>
                        <a:rPr lang="ko-KR" altLang="en-US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endParaRPr lang="en-US" altLang="ko-KR" sz="2500" b="0" baseline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Pretendard Regular" panose="020B0600000101010101" charset="-127"/>
                          <a:ea typeface="Pretendard Regular" panose="020B0600000101010101" charset="-127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529684"/>
                  </a:ext>
                </a:extLst>
              </a:tr>
              <a:tr h="62997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1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FPGA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FPGA</a:t>
                      </a:r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top block</a:t>
                      </a:r>
                      <a:endParaRPr lang="ko-KR" altLang="en-US" sz="2500" b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Cosine</a:t>
                      </a:r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generator, FFT, VIO</a:t>
                      </a:r>
                      <a:endParaRPr lang="ko-KR" altLang="en-US" sz="2500" b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5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Pretendard Regular" panose="020B0600000101010101" charset="-127"/>
                          <a:ea typeface="Pretendard Regular" panose="020B0600000101010101" charset="-127"/>
                          <a:cs typeface="+mn-cs"/>
                        </a:rPr>
                        <a:t>O</a:t>
                      </a:r>
                      <a:endParaRPr kumimoji="0" lang="en-US" altLang="ko-KR" sz="2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Pretendard Regular" panose="020B0600000101010101" charset="-127"/>
                        <a:ea typeface="Pretendard Regular" panose="020B0600000101010101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924231"/>
                  </a:ext>
                </a:extLst>
              </a:tr>
              <a:tr h="62997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RTL Simulation</a:t>
                      </a:r>
                      <a:endParaRPr lang="ko-KR" altLang="en-US" sz="2500" b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FPGA top block simulation</a:t>
                      </a:r>
                      <a:endParaRPr lang="ko-KR" altLang="en-US" sz="2500" b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5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Pretendard Regular" panose="020B0600000101010101" charset="-127"/>
                          <a:ea typeface="Pretendard Regular" panose="020B0600000101010101" charset="-127"/>
                          <a:cs typeface="+mn-cs"/>
                        </a:rPr>
                        <a:t>O</a:t>
                      </a:r>
                      <a:endParaRPr kumimoji="0" lang="en-US" altLang="ko-KR" sz="2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Pretendard Regular" panose="020B0600000101010101" charset="-127"/>
                        <a:ea typeface="Pretendard Regular" panose="020B0600000101010101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130924"/>
                  </a:ext>
                </a:extLst>
              </a:tr>
              <a:tr h="94699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Synthesis &amp; Implementation</a:t>
                      </a:r>
                      <a:endParaRPr lang="ko-KR" altLang="en-US" sz="2500" b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Area, Timing pass</a:t>
                      </a:r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Bit stream generation </a:t>
                      </a:r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(100MHz)</a:t>
                      </a:r>
                      <a:endParaRPr lang="ko-KR" altLang="en-US" sz="2500" b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Pretendard Regular" panose="020B0600000101010101" charset="-127"/>
                        <a:ea typeface="Pretendard Regular" panose="020B0600000101010101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7041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12337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F95ECF-1A65-6D90-1A97-426517078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4DF5B7B-65CD-6FEC-EFBA-C48628971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1F7619D-23CA-54A3-C40F-A7CCFE43F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2A7F419-DD21-34F7-9972-EEF99B6D5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2556181"/>
            <a:ext cx="16344900" cy="66929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3D93F80D-31DB-6AEA-BBE9-BB9446A68D3C}"/>
              </a:ext>
            </a:extLst>
          </p:cNvPr>
          <p:cNvSpPr txBox="1"/>
          <p:nvPr/>
        </p:nvSpPr>
        <p:spPr>
          <a:xfrm>
            <a:off x="965200" y="1257300"/>
            <a:ext cx="104648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400" b="0" i="0" u="none" strike="noStrike" kern="1200" cap="none" spc="0" normalizeH="0" baseline="0" noProof="0" dirty="0">
                <a:ln>
                  <a:noFill/>
                </a:ln>
                <a:solidFill>
                  <a:srgbClr val="C13844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FFT Design Results</a:t>
            </a:r>
            <a:endParaRPr kumimoji="0" lang="ko-KR" altLang="en-US" sz="6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BAF5D670-FEF6-6794-0665-1F4D137ACD4C}"/>
              </a:ext>
            </a:extLst>
          </p:cNvPr>
          <p:cNvSpPr txBox="1"/>
          <p:nvPr/>
        </p:nvSpPr>
        <p:spPr>
          <a:xfrm>
            <a:off x="14414500" y="1117600"/>
            <a:ext cx="2984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대한상공회의소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서울기술교육센터</a:t>
            </a: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AI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시스템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반도체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설계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2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71600" y="2875541"/>
            <a:ext cx="9982200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FPGA Synthesis &amp; </a:t>
            </a:r>
            <a:r>
              <a:rPr kumimoji="0" lang="en-US" altLang="ko-KR" sz="3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Implementation</a:t>
            </a:r>
            <a:endParaRPr kumimoji="0" lang="en-US" altLang="ko-KR" sz="3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1524000" y="3705647"/>
          <a:ext cx="15038070" cy="51335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2690">
                  <a:extLst>
                    <a:ext uri="{9D8B030D-6E8A-4147-A177-3AD203B41FA5}">
                      <a16:colId xmlns:a16="http://schemas.microsoft.com/office/drawing/2014/main" val="1729109118"/>
                    </a:ext>
                  </a:extLst>
                </a:gridCol>
                <a:gridCol w="5012690">
                  <a:extLst>
                    <a:ext uri="{9D8B030D-6E8A-4147-A177-3AD203B41FA5}">
                      <a16:colId xmlns:a16="http://schemas.microsoft.com/office/drawing/2014/main" val="1935038560"/>
                    </a:ext>
                  </a:extLst>
                </a:gridCol>
                <a:gridCol w="5012690">
                  <a:extLst>
                    <a:ext uri="{9D8B030D-6E8A-4147-A177-3AD203B41FA5}">
                      <a16:colId xmlns:a16="http://schemas.microsoft.com/office/drawing/2014/main" val="1345915781"/>
                    </a:ext>
                  </a:extLst>
                </a:gridCol>
              </a:tblGrid>
              <a:tr h="6153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>
                          <a:solidFill>
                            <a:sysClr val="windowText" lastClr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LUT(Library Unit Table)</a:t>
                      </a:r>
                      <a:endParaRPr lang="ko-KR" altLang="en-US" sz="3000" dirty="0">
                        <a:solidFill>
                          <a:sysClr val="windowText" lastClr="000000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>
                          <a:solidFill>
                            <a:sysClr val="windowText" lastClr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Set</a:t>
                      </a:r>
                      <a:r>
                        <a:rPr lang="en-US" altLang="ko-KR" sz="3000" baseline="0" dirty="0" smtClean="0">
                          <a:solidFill>
                            <a:sysClr val="windowText" lastClr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up Violation</a:t>
                      </a:r>
                      <a:endParaRPr lang="ko-KR" altLang="en-US" sz="3000" dirty="0">
                        <a:solidFill>
                          <a:sysClr val="windowText" lastClr="000000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 smtClean="0">
                          <a:solidFill>
                            <a:sysClr val="windowText" lastClr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Hold</a:t>
                      </a:r>
                      <a:r>
                        <a:rPr lang="en-US" altLang="ko-KR" sz="3000" baseline="0" dirty="0" smtClean="0">
                          <a:solidFill>
                            <a:sysClr val="windowText" lastClr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Violation</a:t>
                      </a:r>
                      <a:endParaRPr lang="ko-KR" altLang="en-US" sz="3000" dirty="0">
                        <a:solidFill>
                          <a:sysClr val="windowText" lastClr="000000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513765"/>
                  </a:ext>
                </a:extLst>
              </a:tr>
              <a:tr h="3133781"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2500" b="0" baseline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2500" b="1" baseline="0" dirty="0">
                        <a:solidFill>
                          <a:srgbClr val="0070C0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2500" b="1" baseline="0" dirty="0">
                        <a:solidFill>
                          <a:srgbClr val="0070C0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243075"/>
                  </a:ext>
                </a:extLst>
              </a:tr>
              <a:tr h="6922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b="1" baseline="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Set Up</a:t>
                      </a:r>
                      <a:r>
                        <a:rPr lang="en-US" altLang="ko-KR" sz="3000" b="1" baseline="0" dirty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en-US" altLang="ko-KR" sz="3000" b="1" baseline="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Violation </a:t>
                      </a:r>
                      <a:r>
                        <a:rPr lang="ko-KR" altLang="en-US" sz="3000" b="1" baseline="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발생 여부 </a:t>
                      </a:r>
                      <a:r>
                        <a:rPr lang="en-US" altLang="ko-KR" sz="3000" b="1" baseline="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: 0.695 ns (</a:t>
                      </a:r>
                      <a:r>
                        <a:rPr lang="ko-KR" altLang="en-US" sz="3000" b="1" baseline="0" dirty="0" smtClean="0">
                          <a:solidFill>
                            <a:srgbClr val="0070C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통과</a:t>
                      </a:r>
                      <a:r>
                        <a:rPr lang="en-US" altLang="ko-KR" sz="3000" b="1" baseline="0" dirty="0" smtClean="0">
                          <a:solidFill>
                            <a:srgbClr val="0070C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876003"/>
                  </a:ext>
                </a:extLst>
              </a:tr>
              <a:tr h="6922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baseline="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LUT : 12.78 %</a:t>
                      </a:r>
                      <a:endParaRPr lang="en-US" altLang="ko-KR" sz="3000" b="1" baseline="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baseline="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Hole Violation </a:t>
                      </a:r>
                      <a:r>
                        <a:rPr lang="ko-KR" altLang="en-US" sz="3000" b="1" baseline="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발생 여부 </a:t>
                      </a:r>
                      <a:r>
                        <a:rPr lang="en-US" altLang="ko-KR" sz="3000" b="1" baseline="0" dirty="0" smtClean="0">
                          <a:solidFill>
                            <a:schemeClr val="tx1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: 0.017 ns (</a:t>
                      </a:r>
                      <a:r>
                        <a:rPr lang="ko-KR" altLang="en-US" sz="3000" b="1" baseline="0" dirty="0" smtClean="0">
                          <a:solidFill>
                            <a:srgbClr val="0070C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통과</a:t>
                      </a:r>
                      <a:r>
                        <a:rPr lang="en-US" altLang="ko-KR" sz="3000" b="1" baseline="0" dirty="0" smtClean="0">
                          <a:solidFill>
                            <a:srgbClr val="0070C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)</a:t>
                      </a:r>
                      <a:endParaRPr lang="en-US" altLang="ko-KR" sz="3000" b="1" baseline="0" dirty="0">
                        <a:solidFill>
                          <a:srgbClr val="0070C0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3000" b="1" baseline="0" dirty="0">
                        <a:solidFill>
                          <a:srgbClr val="00B050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907154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0015" y="4838700"/>
            <a:ext cx="9575401" cy="183538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7127103"/>
            <a:ext cx="4876800" cy="9992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2713" y="4497175"/>
            <a:ext cx="4376038" cy="300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695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FFD0D3-0224-AEEB-8878-D8FF96046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9ADBF67-7EAC-EFEF-6C6E-B893B7FE7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62CEFC8-F86E-488C-D651-F6AB29287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CD1A75F-7E24-EBED-97B3-5DF5548E8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2556181"/>
            <a:ext cx="16344900" cy="66929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9BC34383-0BA6-2152-EA3C-5BB7D2796DD0}"/>
              </a:ext>
            </a:extLst>
          </p:cNvPr>
          <p:cNvSpPr txBox="1"/>
          <p:nvPr/>
        </p:nvSpPr>
        <p:spPr>
          <a:xfrm>
            <a:off x="965200" y="1257300"/>
            <a:ext cx="104648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400" b="0" i="0" u="none" strike="noStrike" kern="1200" cap="none" spc="0" normalizeH="0" baseline="0" noProof="0" dirty="0">
                <a:ln>
                  <a:noFill/>
                </a:ln>
                <a:solidFill>
                  <a:srgbClr val="C13844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FFT Design Results</a:t>
            </a:r>
            <a:endParaRPr kumimoji="0" lang="ko-KR" altLang="en-US" sz="6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865DC256-597A-8CFA-9C92-8CB058714957}"/>
              </a:ext>
            </a:extLst>
          </p:cNvPr>
          <p:cNvSpPr txBox="1"/>
          <p:nvPr/>
        </p:nvSpPr>
        <p:spPr>
          <a:xfrm>
            <a:off x="14414500" y="1117600"/>
            <a:ext cx="2984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대한상공회의소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서울기술교육센터</a:t>
            </a: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AI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시스템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반도체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설계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2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기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6F920C0-A8B5-CC7C-A54B-285646A1A8E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76400" y="3226109"/>
          <a:ext cx="15163801" cy="53463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776">
                  <a:extLst>
                    <a:ext uri="{9D8B030D-6E8A-4147-A177-3AD203B41FA5}">
                      <a16:colId xmlns:a16="http://schemas.microsoft.com/office/drawing/2014/main" val="112902825"/>
                    </a:ext>
                  </a:extLst>
                </a:gridCol>
                <a:gridCol w="4354152">
                  <a:extLst>
                    <a:ext uri="{9D8B030D-6E8A-4147-A177-3AD203B41FA5}">
                      <a16:colId xmlns:a16="http://schemas.microsoft.com/office/drawing/2014/main" val="362756160"/>
                    </a:ext>
                  </a:extLst>
                </a:gridCol>
                <a:gridCol w="6609862">
                  <a:extLst>
                    <a:ext uri="{9D8B030D-6E8A-4147-A177-3AD203B41FA5}">
                      <a16:colId xmlns:a16="http://schemas.microsoft.com/office/drawing/2014/main" val="1729109118"/>
                    </a:ext>
                  </a:extLst>
                </a:gridCol>
                <a:gridCol w="2294011">
                  <a:extLst>
                    <a:ext uri="{9D8B030D-6E8A-4147-A177-3AD203B41FA5}">
                      <a16:colId xmlns:a16="http://schemas.microsoft.com/office/drawing/2014/main" val="1935038560"/>
                    </a:ext>
                  </a:extLst>
                </a:gridCol>
              </a:tblGrid>
              <a:tr h="548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solidFill>
                            <a:sysClr val="windowText" lastClr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i="0" dirty="0">
                          <a:solidFill>
                            <a:sysClr val="windowText" lastClr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검증 항목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solidFill>
                            <a:sysClr val="windowText" lastClr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검증 요소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solidFill>
                            <a:sysClr val="windowText" lastClr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완료 여부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513765"/>
                  </a:ext>
                </a:extLst>
              </a:tr>
              <a:tr h="74674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1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ASIC</a:t>
                      </a:r>
                      <a:endParaRPr lang="ko-KR" altLang="en-US" sz="2500" b="1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RTL Simulation</a:t>
                      </a:r>
                      <a:endParaRPr lang="ko-KR" altLang="en-US" sz="2500" b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Cosine, Random Fixed</a:t>
                      </a:r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Data</a:t>
                      </a:r>
                      <a:r>
                        <a:rPr lang="ko-KR" altLang="en-US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endParaRPr lang="en-US" altLang="ko-KR" sz="2500" b="0" baseline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 algn="ctr" latinLnBrk="1"/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(std. </a:t>
                      </a:r>
                      <a:r>
                        <a:rPr lang="en-US" altLang="ko-KR" sz="2500" b="0" baseline="0" dirty="0" err="1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Matlab</a:t>
                      </a:r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Data)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1" baseline="0" dirty="0">
                          <a:solidFill>
                            <a:srgbClr val="0070C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43075"/>
                  </a:ext>
                </a:extLst>
              </a:tr>
              <a:tr h="8839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Synthesis</a:t>
                      </a:r>
                      <a:endParaRPr lang="ko-KR" altLang="en-US" sz="2500" b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Setup</a:t>
                      </a:r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Violation Check(500MHz)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Pretendard Regular" panose="020B0600000101010101" charset="-127"/>
                          <a:ea typeface="Pretendard Regular" panose="020B0600000101010101" charset="-127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341131"/>
                  </a:ext>
                </a:extLst>
              </a:tr>
              <a:tr h="62997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Gate</a:t>
                      </a:r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Simulation</a:t>
                      </a:r>
                      <a:endParaRPr lang="ko-KR" altLang="en-US" sz="2500" b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Cosine Fixed</a:t>
                      </a:r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Data </a:t>
                      </a:r>
                    </a:p>
                    <a:p>
                      <a:pPr algn="ctr" latinLnBrk="1"/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(std. </a:t>
                      </a:r>
                      <a:r>
                        <a:rPr lang="en-US" altLang="ko-KR" sz="2500" b="0" baseline="0" dirty="0" err="1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Matlab</a:t>
                      </a:r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Data)</a:t>
                      </a:r>
                      <a:r>
                        <a:rPr lang="ko-KR" altLang="en-US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endParaRPr lang="en-US" altLang="ko-KR" sz="2500" b="0" baseline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Pretendard Regular" panose="020B0600000101010101" charset="-127"/>
                          <a:ea typeface="Pretendard Regular" panose="020B0600000101010101" charset="-127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529684"/>
                  </a:ext>
                </a:extLst>
              </a:tr>
              <a:tr h="62997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1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FPGA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FPGA</a:t>
                      </a:r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top block</a:t>
                      </a:r>
                      <a:endParaRPr lang="ko-KR" altLang="en-US" sz="2500" b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Cosine</a:t>
                      </a:r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generator, FFT, VIO</a:t>
                      </a:r>
                      <a:endParaRPr lang="ko-KR" altLang="en-US" sz="2500" b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5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Pretendard Regular" panose="020B0600000101010101" charset="-127"/>
                          <a:ea typeface="Pretendard Regular" panose="020B0600000101010101" charset="-127"/>
                          <a:cs typeface="+mn-cs"/>
                        </a:rPr>
                        <a:t>O</a:t>
                      </a:r>
                      <a:endParaRPr kumimoji="0" lang="en-US" altLang="ko-KR" sz="2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Pretendard Regular" panose="020B0600000101010101" charset="-127"/>
                        <a:ea typeface="Pretendard Regular" panose="020B0600000101010101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924231"/>
                  </a:ext>
                </a:extLst>
              </a:tr>
              <a:tr h="62997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RTL Simulation</a:t>
                      </a:r>
                      <a:endParaRPr lang="ko-KR" altLang="en-US" sz="2500" b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FPGA top block simulation</a:t>
                      </a:r>
                      <a:endParaRPr lang="ko-KR" altLang="en-US" sz="2500" b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5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Pretendard Regular" panose="020B0600000101010101" charset="-127"/>
                          <a:ea typeface="Pretendard Regular" panose="020B0600000101010101" charset="-127"/>
                          <a:cs typeface="+mn-cs"/>
                        </a:rPr>
                        <a:t>O</a:t>
                      </a:r>
                      <a:endParaRPr kumimoji="0" lang="en-US" altLang="ko-KR" sz="2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Pretendard Regular" panose="020B0600000101010101" charset="-127"/>
                        <a:ea typeface="Pretendard Regular" panose="020B0600000101010101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130924"/>
                  </a:ext>
                </a:extLst>
              </a:tr>
              <a:tr h="94699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Synthesis &amp; Implementation</a:t>
                      </a:r>
                      <a:endParaRPr lang="ko-KR" altLang="en-US" sz="2500" b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Area, Timing pass</a:t>
                      </a:r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altLang="ko-KR" sz="2500" b="0" baseline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Bit stream generation </a:t>
                      </a:r>
                      <a:r>
                        <a:rPr lang="en-US" altLang="ko-KR" sz="2500" b="0" dirty="0"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(100MHz)</a:t>
                      </a:r>
                      <a:endParaRPr lang="ko-KR" altLang="en-US" sz="2500" b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5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Pretendard Regular" panose="020B0600000101010101" charset="-127"/>
                          <a:ea typeface="Pretendard Regular" panose="020B0600000101010101" charset="-127"/>
                          <a:cs typeface="+mn-cs"/>
                        </a:rPr>
                        <a:t>O</a:t>
                      </a:r>
                      <a:endParaRPr kumimoji="0" lang="en-US" altLang="ko-KR" sz="2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Pretendard Regular" panose="020B0600000101010101" charset="-127"/>
                        <a:ea typeface="Pretendard Regular" panose="020B0600000101010101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7041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48100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2556181"/>
            <a:ext cx="16344900" cy="6692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65200" y="1257300"/>
            <a:ext cx="113030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13844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FFT </a:t>
            </a:r>
            <a:r>
              <a:rPr kumimoji="0" lang="en-US" altLang="ko-KR" sz="6400" b="0" i="0" u="none" strike="noStrike" kern="1200" cap="none" spc="0" normalizeH="0" baseline="0" noProof="0" dirty="0">
                <a:ln>
                  <a:noFill/>
                </a:ln>
                <a:solidFill>
                  <a:srgbClr val="C13844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Design </a:t>
            </a:r>
            <a:r>
              <a:rPr kumimoji="0" lang="en-US" altLang="ko-KR" sz="6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13844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Results</a:t>
            </a:r>
            <a:endParaRPr kumimoji="0" lang="ko-KR" altLang="ko-KR" sz="6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18" name="TextBox 6"/>
          <p:cNvSpPr txBox="1"/>
          <p:nvPr/>
        </p:nvSpPr>
        <p:spPr>
          <a:xfrm>
            <a:off x="14414500" y="1117600"/>
            <a:ext cx="2984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대한상공회의소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서울기술교육센터</a:t>
            </a: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AI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시스템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반도체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설계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2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25930" y="2889250"/>
            <a:ext cx="15038070" cy="58356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FFT TOP Block Diagram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Pretendard Regular" panose="020B0600000101010101" charset="-127"/>
              <a:ea typeface="Pretendard Regular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Pretendard Regular" panose="020B0600000101010101" charset="-127"/>
              <a:ea typeface="Pretendard Regular" panose="020B0600000101010101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374D4AD-6400-C51F-F66A-FD48011C01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275" y="4327734"/>
            <a:ext cx="15906750" cy="439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733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6E010F-7E6E-AF2B-794B-C7342216D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B17CA56-BB37-271F-80BA-0E45509BA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7B1AC44-2C8E-E002-0B67-9C66E7DB6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67F2A83-C5AF-7740-3409-38C7AC698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2556181"/>
            <a:ext cx="16344900" cy="66929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8F041088-AD41-BE6C-83C8-90FB37DCA699}"/>
              </a:ext>
            </a:extLst>
          </p:cNvPr>
          <p:cNvSpPr txBox="1"/>
          <p:nvPr/>
        </p:nvSpPr>
        <p:spPr>
          <a:xfrm>
            <a:off x="965200" y="1257300"/>
            <a:ext cx="103886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400" b="0" i="0" u="none" strike="noStrike" kern="1200" cap="none" spc="0" normalizeH="0" baseline="0" noProof="0" dirty="0">
                <a:ln>
                  <a:noFill/>
                </a:ln>
                <a:solidFill>
                  <a:srgbClr val="C13844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FFT Design Results</a:t>
            </a:r>
            <a:endParaRPr kumimoji="0" lang="ko-KR" altLang="ko-KR" sz="6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AEC9E3C6-F6E4-38DA-364F-FD755B3F9625}"/>
              </a:ext>
            </a:extLst>
          </p:cNvPr>
          <p:cNvSpPr txBox="1"/>
          <p:nvPr/>
        </p:nvSpPr>
        <p:spPr>
          <a:xfrm>
            <a:off x="14414500" y="1117600"/>
            <a:ext cx="2984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대한상공회의소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서울기술교육센터</a:t>
            </a: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AI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시스템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반도체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설계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2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BBD630-7850-905F-F83C-1F25839CDE89}"/>
              </a:ext>
            </a:extLst>
          </p:cNvPr>
          <p:cNvSpPr txBox="1"/>
          <p:nvPr/>
        </p:nvSpPr>
        <p:spPr>
          <a:xfrm>
            <a:off x="1725930" y="2889250"/>
            <a:ext cx="15038070" cy="58356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Cosine Fixed Output Data 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Pretendard Regular" panose="020B0600000101010101" charset="-127"/>
              <a:ea typeface="Pretendard Regular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Pretendard Regular" panose="020B0600000101010101" charset="-127"/>
              <a:ea typeface="Pretendard Regular" panose="020B0600000101010101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2FE2771-1E9A-15DD-5958-B5E5C7FFD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1026" y="4000500"/>
            <a:ext cx="15529174" cy="473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57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2565400"/>
            <a:ext cx="16344900" cy="6692900"/>
          </a:xfrm>
          <a:prstGeom prst="rect">
            <a:avLst/>
          </a:prstGeom>
        </p:spPr>
      </p:pic>
      <p:pic>
        <p:nvPicPr>
          <p:cNvPr id="9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1914772"/>
            <a:ext cx="16344900" cy="7876928"/>
          </a:xfrm>
          <a:prstGeom prst="rect">
            <a:avLst/>
          </a:prstGeom>
        </p:spPr>
      </p:pic>
      <p:sp>
        <p:nvSpPr>
          <p:cNvPr id="13" name="TextBox 6"/>
          <p:cNvSpPr txBox="1"/>
          <p:nvPr/>
        </p:nvSpPr>
        <p:spPr>
          <a:xfrm>
            <a:off x="14401800" y="691023"/>
            <a:ext cx="2984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대한상공회의소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서울기술교육센터</a:t>
            </a:r>
          </a:p>
          <a:p>
            <a:pPr lvl="0" algn="r">
              <a:lnSpc>
                <a:spcPct val="116199"/>
              </a:lnSpc>
            </a:pP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AI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시스템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반도체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설계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2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</a:t>
            </a:r>
          </a:p>
        </p:txBody>
      </p:sp>
      <p:pic>
        <p:nvPicPr>
          <p:cNvPr id="18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424323"/>
            <a:ext cx="901700" cy="101600"/>
          </a:xfrm>
          <a:prstGeom prst="rect">
            <a:avLst/>
          </a:prstGeom>
        </p:spPr>
      </p:pic>
      <p:sp>
        <p:nvSpPr>
          <p:cNvPr id="23" name="TextBox 6"/>
          <p:cNvSpPr txBox="1"/>
          <p:nvPr/>
        </p:nvSpPr>
        <p:spPr>
          <a:xfrm>
            <a:off x="14401800" y="691023"/>
            <a:ext cx="2984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대한상공회의소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서울기술교육센터</a:t>
            </a:r>
          </a:p>
          <a:p>
            <a:pPr lvl="0" algn="r">
              <a:lnSpc>
                <a:spcPct val="116199"/>
              </a:lnSpc>
            </a:pP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AI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시스템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반도체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설계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2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</a:t>
            </a:r>
          </a:p>
        </p:txBody>
      </p:sp>
      <p:sp>
        <p:nvSpPr>
          <p:cNvPr id="24" name="TextBox 5"/>
          <p:cNvSpPr txBox="1"/>
          <p:nvPr/>
        </p:nvSpPr>
        <p:spPr>
          <a:xfrm>
            <a:off x="965200" y="691023"/>
            <a:ext cx="61976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6400" dirty="0" smtClean="0">
                <a:solidFill>
                  <a:srgbClr val="C13844"/>
                </a:solidFill>
                <a:latin typeface="Pretendard Bold" panose="020B0600000101010101" charset="-127"/>
                <a:ea typeface="Pretendard Bold" panose="020B0600000101010101" charset="-127"/>
              </a:rPr>
              <a:t>FFT Process</a:t>
            </a:r>
            <a:endParaRPr lang="ko-KR" sz="6400" b="0" i="0" u="none" strike="noStrike" dirty="0">
              <a:solidFill>
                <a:srgbClr val="22222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8600" y="3051054"/>
            <a:ext cx="9155108" cy="159803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CF4C69A-ADA7-A3B6-AF05-8AFF32D32D5F}"/>
              </a:ext>
            </a:extLst>
          </p:cNvPr>
          <p:cNvSpPr txBox="1"/>
          <p:nvPr/>
        </p:nvSpPr>
        <p:spPr>
          <a:xfrm>
            <a:off x="1066800" y="2032790"/>
            <a:ext cx="11967352" cy="90024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3500" b="1" dirty="0" smtClean="0">
                <a:solidFill>
                  <a:schemeClr val="accent6">
                    <a:lumMod val="1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DFT (Discrete Fourier Transform)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F4C69A-ADA7-A3B6-AF05-8AFF32D32D5F}"/>
              </a:ext>
            </a:extLst>
          </p:cNvPr>
          <p:cNvSpPr txBox="1"/>
          <p:nvPr/>
        </p:nvSpPr>
        <p:spPr>
          <a:xfrm>
            <a:off x="2209800" y="4282501"/>
            <a:ext cx="10571237" cy="170816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500" b="1" dirty="0" smtClean="0">
                <a:solidFill>
                  <a:schemeClr val="accent6">
                    <a:lumMod val="1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시간 영역 </a:t>
            </a:r>
            <a:r>
              <a:rPr lang="en-US" altLang="ko-KR" sz="3500" b="1" dirty="0" smtClean="0">
                <a:solidFill>
                  <a:schemeClr val="accent6">
                    <a:lumMod val="1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-&gt; </a:t>
            </a:r>
            <a:r>
              <a:rPr lang="ko-KR" altLang="en-US" sz="3500" b="1" dirty="0" smtClean="0">
                <a:solidFill>
                  <a:schemeClr val="accent6">
                    <a:lumMod val="1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주파수 영역</a:t>
            </a:r>
            <a:endParaRPr lang="en-US" altLang="ko-KR" sz="3500" b="1" dirty="0" smtClean="0">
              <a:solidFill>
                <a:schemeClr val="accent6">
                  <a:lumMod val="1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500" b="1" dirty="0" smtClean="0">
                <a:solidFill>
                  <a:schemeClr val="accent6">
                    <a:lumMod val="1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N</a:t>
            </a:r>
            <a:r>
              <a:rPr lang="ko-KR" altLang="en-US" sz="3500" b="1" dirty="0" smtClean="0">
                <a:solidFill>
                  <a:schemeClr val="accent6">
                    <a:lumMod val="1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개의 </a:t>
            </a:r>
            <a:r>
              <a:rPr lang="en-US" altLang="ko-KR" sz="3500" b="1" dirty="0" smtClean="0">
                <a:solidFill>
                  <a:schemeClr val="accent6">
                    <a:lumMod val="1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Data</a:t>
            </a:r>
            <a:r>
              <a:rPr lang="ko-KR" altLang="en-US" sz="3500" b="1" dirty="0" smtClean="0">
                <a:solidFill>
                  <a:schemeClr val="accent6">
                    <a:lumMod val="1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변환 </a:t>
            </a:r>
            <a:r>
              <a:rPr lang="en-US" altLang="ko-KR" sz="3500" b="1" dirty="0" smtClean="0">
                <a:solidFill>
                  <a:schemeClr val="accent6">
                    <a:lumMod val="1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  <a:sym typeface="Wingdings" panose="05000000000000000000" pitchFamily="2" charset="2"/>
              </a:rPr>
              <a:t> O(N</a:t>
            </a:r>
            <a:r>
              <a:rPr lang="en-US" altLang="ko-KR" sz="3500" b="1" baseline="30000" dirty="0" smtClean="0">
                <a:solidFill>
                  <a:schemeClr val="accent6">
                    <a:lumMod val="1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  <a:sym typeface="Wingdings" panose="05000000000000000000" pitchFamily="2" charset="2"/>
              </a:rPr>
              <a:t>2</a:t>
            </a:r>
            <a:r>
              <a:rPr lang="en-US" altLang="ko-KR" sz="3500" b="1" dirty="0" smtClean="0">
                <a:solidFill>
                  <a:schemeClr val="accent6">
                    <a:lumMod val="1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  <a:sym typeface="Wingdings" panose="05000000000000000000" pitchFamily="2" charset="2"/>
              </a:rPr>
              <a:t>) </a:t>
            </a:r>
            <a:r>
              <a:rPr lang="ko-KR" altLang="en-US" sz="3500" b="1" dirty="0" smtClean="0">
                <a:solidFill>
                  <a:schemeClr val="accent6">
                    <a:lumMod val="1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  <a:sym typeface="Wingdings" panose="05000000000000000000" pitchFamily="2" charset="2"/>
              </a:rPr>
              <a:t>복잡도의 연산 필요</a:t>
            </a:r>
            <a:r>
              <a:rPr lang="en-US" altLang="ko-KR" sz="3500" b="1" dirty="0" smtClean="0">
                <a:solidFill>
                  <a:schemeClr val="accent6">
                    <a:lumMod val="1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  <a:sym typeface="Wingdings" panose="05000000000000000000" pitchFamily="2" charset="2"/>
              </a:rPr>
              <a:t>.</a:t>
            </a:r>
            <a:endParaRPr lang="en-US" altLang="ko-KR" sz="3500" b="1" dirty="0" smtClean="0">
              <a:solidFill>
                <a:schemeClr val="accent6">
                  <a:lumMod val="10000"/>
                </a:schemeClr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F4C69A-ADA7-A3B6-AF05-8AFF32D32D5F}"/>
              </a:ext>
            </a:extLst>
          </p:cNvPr>
          <p:cNvSpPr txBox="1"/>
          <p:nvPr/>
        </p:nvSpPr>
        <p:spPr>
          <a:xfrm>
            <a:off x="1066800" y="6827718"/>
            <a:ext cx="11967352" cy="90024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3500" b="1" dirty="0" smtClean="0">
                <a:solidFill>
                  <a:schemeClr val="accent6">
                    <a:lumMod val="1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FFT (</a:t>
            </a:r>
            <a:r>
              <a:rPr lang="en-US" altLang="ko-KR" sz="3500" b="1" dirty="0" smtClean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Fast</a:t>
            </a:r>
            <a:r>
              <a:rPr lang="en-US" altLang="ko-KR" sz="3500" b="1" dirty="0" smtClean="0">
                <a:solidFill>
                  <a:schemeClr val="accent6">
                    <a:lumMod val="1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Fourier Transform)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F4C69A-ADA7-A3B6-AF05-8AFF32D32D5F}"/>
              </a:ext>
            </a:extLst>
          </p:cNvPr>
          <p:cNvSpPr txBox="1"/>
          <p:nvPr/>
        </p:nvSpPr>
        <p:spPr>
          <a:xfrm>
            <a:off x="2209800" y="7722340"/>
            <a:ext cx="10571237" cy="80368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500" b="1" dirty="0" smtClean="0">
                <a:solidFill>
                  <a:schemeClr val="accent6">
                    <a:lumMod val="1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연산 복잡도 </a:t>
            </a:r>
            <a:r>
              <a:rPr lang="en-US" altLang="ko-KR" sz="3500" b="1" dirty="0" smtClean="0">
                <a:solidFill>
                  <a:schemeClr val="accent6">
                    <a:lumMod val="1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: DFT</a:t>
            </a:r>
            <a:r>
              <a:rPr lang="ko-KR" altLang="en-US" sz="3500" b="1" dirty="0" smtClean="0">
                <a:solidFill>
                  <a:schemeClr val="accent6">
                    <a:lumMod val="1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sz="3500" b="1" dirty="0" smtClean="0">
                <a:solidFill>
                  <a:schemeClr val="accent6">
                    <a:lumMod val="1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: O(N</a:t>
            </a:r>
            <a:r>
              <a:rPr lang="en-US" altLang="ko-KR" sz="3500" b="1" baseline="30000" dirty="0" smtClean="0">
                <a:solidFill>
                  <a:schemeClr val="accent6">
                    <a:lumMod val="1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2</a:t>
            </a:r>
            <a:r>
              <a:rPr lang="en-US" altLang="ko-KR" sz="3500" b="1" dirty="0" smtClean="0">
                <a:solidFill>
                  <a:schemeClr val="accent6">
                    <a:lumMod val="10000"/>
                  </a:schemeClr>
                </a:solidFill>
                <a:latin typeface="Pretendard Regular" panose="020B0600000101010101" charset="-127"/>
                <a:ea typeface="Pretendard Regular" panose="020B0600000101010101" charset="-127"/>
              </a:rPr>
              <a:t>) -&gt; </a:t>
            </a:r>
            <a:r>
              <a:rPr lang="en-US" altLang="ko-KR" sz="3500" b="1" dirty="0" smtClean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FFT : O(Nlog</a:t>
            </a:r>
            <a:r>
              <a:rPr lang="en-US" altLang="ko-KR" sz="3500" b="1" baseline="-25000" dirty="0" smtClean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2</a:t>
            </a:r>
            <a:r>
              <a:rPr lang="en-US" altLang="ko-KR" sz="3500" b="1" dirty="0" smtClean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N)</a:t>
            </a:r>
          </a:p>
        </p:txBody>
      </p:sp>
    </p:spTree>
    <p:extLst>
      <p:ext uri="{BB962C8B-B14F-4D97-AF65-F5344CB8AC3E}">
        <p14:creationId xmlns:p14="http://schemas.microsoft.com/office/powerpoint/2010/main" val="220965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2556181"/>
            <a:ext cx="16344900" cy="6692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65200" y="1257300"/>
            <a:ext cx="108458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400" b="0" i="0" u="none" strike="noStrike" kern="1200" cap="none" spc="0" normalizeH="0" baseline="0" noProof="0" dirty="0">
                <a:ln>
                  <a:noFill/>
                </a:ln>
                <a:solidFill>
                  <a:srgbClr val="C13844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Module Improvement</a:t>
            </a:r>
            <a:endParaRPr kumimoji="0" lang="ko-KR" altLang="ko-KR" sz="6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18" name="TextBox 6"/>
          <p:cNvSpPr txBox="1"/>
          <p:nvPr/>
        </p:nvSpPr>
        <p:spPr>
          <a:xfrm>
            <a:off x="14414500" y="1117600"/>
            <a:ext cx="2984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대한상공회의소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서울기술교육센터</a:t>
            </a: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AI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시스템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반도체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설계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2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기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1755238" y="3756660"/>
          <a:ext cx="15038070" cy="5325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19035">
                  <a:extLst>
                    <a:ext uri="{9D8B030D-6E8A-4147-A177-3AD203B41FA5}">
                      <a16:colId xmlns:a16="http://schemas.microsoft.com/office/drawing/2014/main" val="1729109118"/>
                    </a:ext>
                  </a:extLst>
                </a:gridCol>
                <a:gridCol w="7519035">
                  <a:extLst>
                    <a:ext uri="{9D8B030D-6E8A-4147-A177-3AD203B41FA5}">
                      <a16:colId xmlns:a16="http://schemas.microsoft.com/office/drawing/2014/main" val="1935038560"/>
                    </a:ext>
                  </a:extLst>
                </a:gridCol>
              </a:tblGrid>
              <a:tr h="5721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solidFill>
                            <a:sysClr val="windowText" lastClr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기존</a:t>
                      </a:r>
                      <a:endParaRPr lang="ko-KR" altLang="en-US" sz="3000" dirty="0">
                        <a:solidFill>
                          <a:sysClr val="windowText" lastClr="000000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solidFill>
                            <a:sysClr val="windowText" lastClr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개선</a:t>
                      </a:r>
                      <a:endParaRPr lang="ko-KR" altLang="en-US" sz="3000" dirty="0">
                        <a:solidFill>
                          <a:sysClr val="windowText" lastClr="000000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513765"/>
                  </a:ext>
                </a:extLst>
              </a:tr>
              <a:tr h="3480452">
                <a:tc>
                  <a:txBody>
                    <a:bodyPr/>
                    <a:lstStyle/>
                    <a:p>
                      <a:pPr algn="ctr" latinLnBrk="1"/>
                      <a:endParaRPr lang="en-US" altLang="ko-KR" sz="2500" b="0" baseline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500" b="1" baseline="0" dirty="0">
                        <a:solidFill>
                          <a:srgbClr val="0070C0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243075"/>
                  </a:ext>
                </a:extLst>
              </a:tr>
              <a:tr h="5721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1" kern="1200" dirty="0" smtClean="0">
                          <a:solidFill>
                            <a:sysClr val="windowText" lastClr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  <a:cs typeface="+mn-cs"/>
                        </a:rPr>
                        <a:t>Total</a:t>
                      </a:r>
                      <a:r>
                        <a:rPr lang="en-US" altLang="ko-KR" sz="3000" b="1" kern="1200" baseline="0" dirty="0" smtClean="0">
                          <a:solidFill>
                            <a:sysClr val="windowText" lastClr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  <a:cs typeface="+mn-cs"/>
                        </a:rPr>
                        <a:t> Cell Area = </a:t>
                      </a:r>
                      <a:r>
                        <a:rPr lang="en-US" altLang="ko-KR" sz="3000" b="1" baseline="0" dirty="0" smtClean="0">
                          <a:solidFill>
                            <a:srgbClr val="FF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157364</a:t>
                      </a:r>
                      <a:endParaRPr lang="en-US" altLang="ko-KR" sz="3000" b="1" baseline="0" dirty="0">
                        <a:solidFill>
                          <a:srgbClr val="FF0000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3000" b="1" kern="1200" dirty="0" smtClean="0">
                          <a:solidFill>
                            <a:sysClr val="windowText" lastClr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  <a:cs typeface="+mn-cs"/>
                        </a:rPr>
                        <a:t>Total</a:t>
                      </a:r>
                      <a:r>
                        <a:rPr lang="en-US" altLang="ko-KR" sz="3000" b="1" kern="1200" baseline="0" dirty="0" smtClean="0">
                          <a:solidFill>
                            <a:sysClr val="windowText" lastClr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  <a:cs typeface="+mn-cs"/>
                        </a:rPr>
                        <a:t> Cell Area = </a:t>
                      </a:r>
                      <a:r>
                        <a:rPr lang="en-US" altLang="ko-KR" sz="3000" b="1" kern="1200" baseline="0" dirty="0" smtClean="0">
                          <a:solidFill>
                            <a:srgbClr val="0070C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  <a:cs typeface="+mn-cs"/>
                        </a:rPr>
                        <a:t>142470</a:t>
                      </a:r>
                      <a:endParaRPr lang="en-US" altLang="ko-KR" sz="3000" b="1" kern="1200" dirty="0">
                        <a:solidFill>
                          <a:srgbClr val="0070C0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0959435"/>
                  </a:ext>
                </a:extLst>
              </a:tr>
              <a:tr h="5721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4000" b="1" baseline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약 </a:t>
                      </a:r>
                      <a:r>
                        <a:rPr lang="en-US" altLang="ko-KR" sz="4000" b="1" baseline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10% </a:t>
                      </a:r>
                      <a:r>
                        <a:rPr lang="ko-KR" altLang="en-US" sz="4000" b="1" baseline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개선 완료</a:t>
                      </a:r>
                      <a:endParaRPr lang="en-US" altLang="ko-KR" sz="4000" b="1" baseline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3000" b="1" kern="1200" dirty="0">
                        <a:solidFill>
                          <a:srgbClr val="FF0000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98830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BE89632-313E-2769-DB5F-AD02CF31E795}"/>
              </a:ext>
            </a:extLst>
          </p:cNvPr>
          <p:cNvSpPr txBox="1"/>
          <p:nvPr/>
        </p:nvSpPr>
        <p:spPr>
          <a:xfrm>
            <a:off x="1725930" y="2889250"/>
            <a:ext cx="15038070" cy="58356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Area</a:t>
            </a:r>
            <a:r>
              <a:rPr kumimoji="0" lang="ko-KR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 및 </a:t>
            </a:r>
            <a:r>
              <a:rPr kumimoji="0" lang="en-US" altLang="ko-KR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Latency </a:t>
            </a:r>
            <a:r>
              <a:rPr kumimoji="0" lang="ko-KR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개선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1" y="4701320"/>
            <a:ext cx="6934200" cy="265197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2600" y="4457700"/>
            <a:ext cx="7200000" cy="289559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5334000" y="6363034"/>
            <a:ext cx="1828800" cy="5330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2801600" y="6591634"/>
            <a:ext cx="1828800" cy="5330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79325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2556181"/>
            <a:ext cx="16344900" cy="6692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65200" y="1257300"/>
            <a:ext cx="108458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400" b="0" i="0" u="none" strike="noStrike" kern="1200" cap="none" spc="0" normalizeH="0" baseline="0" noProof="0" dirty="0">
                <a:ln>
                  <a:noFill/>
                </a:ln>
                <a:solidFill>
                  <a:srgbClr val="C13844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Module Improvement</a:t>
            </a:r>
            <a:endParaRPr kumimoji="0" lang="ko-KR" altLang="ko-KR" sz="6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18" name="TextBox 6"/>
          <p:cNvSpPr txBox="1"/>
          <p:nvPr/>
        </p:nvSpPr>
        <p:spPr>
          <a:xfrm>
            <a:off x="14414500" y="1117600"/>
            <a:ext cx="2984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대한상공회의소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서울기술교육센터</a:t>
            </a: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AI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시스템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반도체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설계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2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599" y="4927622"/>
            <a:ext cx="6638559" cy="3187678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1725930" y="3914369"/>
          <a:ext cx="15038070" cy="4505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19035">
                  <a:extLst>
                    <a:ext uri="{9D8B030D-6E8A-4147-A177-3AD203B41FA5}">
                      <a16:colId xmlns:a16="http://schemas.microsoft.com/office/drawing/2014/main" val="1729109118"/>
                    </a:ext>
                  </a:extLst>
                </a:gridCol>
                <a:gridCol w="7519035">
                  <a:extLst>
                    <a:ext uri="{9D8B030D-6E8A-4147-A177-3AD203B41FA5}">
                      <a16:colId xmlns:a16="http://schemas.microsoft.com/office/drawing/2014/main" val="1935038560"/>
                    </a:ext>
                  </a:extLst>
                </a:gridCol>
              </a:tblGrid>
              <a:tr h="4275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solidFill>
                            <a:sysClr val="windowText" lastClr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기존</a:t>
                      </a:r>
                      <a:endParaRPr lang="ko-KR" altLang="en-US" sz="3000" dirty="0">
                        <a:solidFill>
                          <a:sysClr val="windowText" lastClr="000000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solidFill>
                            <a:sysClr val="windowText" lastClr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개선</a:t>
                      </a:r>
                      <a:endParaRPr lang="ko-KR" altLang="en-US" sz="3000" dirty="0">
                        <a:solidFill>
                          <a:sysClr val="windowText" lastClr="000000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513765"/>
                  </a:ext>
                </a:extLst>
              </a:tr>
              <a:tr h="3957091">
                <a:tc>
                  <a:txBody>
                    <a:bodyPr/>
                    <a:lstStyle/>
                    <a:p>
                      <a:pPr algn="ctr" latinLnBrk="1"/>
                      <a:endParaRPr lang="en-US" altLang="ko-KR" sz="2500" b="0" baseline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500" b="1" baseline="0" dirty="0">
                        <a:solidFill>
                          <a:srgbClr val="0070C0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243075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3600" y="4928892"/>
            <a:ext cx="6629400" cy="31864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BE89632-313E-2769-DB5F-AD02CF31E795}"/>
              </a:ext>
            </a:extLst>
          </p:cNvPr>
          <p:cNvSpPr txBox="1"/>
          <p:nvPr/>
        </p:nvSpPr>
        <p:spPr>
          <a:xfrm>
            <a:off x="1725930" y="2889250"/>
            <a:ext cx="15038070" cy="58356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개선 사항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11081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2556181"/>
            <a:ext cx="16344900" cy="6692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65200" y="1257300"/>
            <a:ext cx="108458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400" b="0" i="0" u="none" strike="noStrike" kern="1200" cap="none" spc="0" normalizeH="0" baseline="0" noProof="0" dirty="0">
                <a:ln>
                  <a:noFill/>
                </a:ln>
                <a:solidFill>
                  <a:srgbClr val="C13844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Module Improvement</a:t>
            </a:r>
            <a:endParaRPr kumimoji="0" lang="ko-KR" altLang="ko-KR" sz="6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18" name="TextBox 6"/>
          <p:cNvSpPr txBox="1"/>
          <p:nvPr/>
        </p:nvSpPr>
        <p:spPr>
          <a:xfrm>
            <a:off x="14414500" y="1117600"/>
            <a:ext cx="2984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대한상공회의소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서울기술교육센터</a:t>
            </a: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AI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시스템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반도체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설계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2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E89632-313E-2769-DB5F-AD02CF31E795}"/>
              </a:ext>
            </a:extLst>
          </p:cNvPr>
          <p:cNvSpPr txBox="1"/>
          <p:nvPr/>
        </p:nvSpPr>
        <p:spPr>
          <a:xfrm>
            <a:off x="1725930" y="2889250"/>
            <a:ext cx="15038070" cy="58356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개선 사항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Pretendard Regular" panose="020B0600000101010101" charset="-127"/>
              <a:ea typeface="Pretendard Regular" panose="020B0600000101010101" charset="-127"/>
              <a:cs typeface="+mn-cs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1725930" y="3914369"/>
          <a:ext cx="15038070" cy="4505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19035">
                  <a:extLst>
                    <a:ext uri="{9D8B030D-6E8A-4147-A177-3AD203B41FA5}">
                      <a16:colId xmlns:a16="http://schemas.microsoft.com/office/drawing/2014/main" val="1729109118"/>
                    </a:ext>
                  </a:extLst>
                </a:gridCol>
                <a:gridCol w="7519035">
                  <a:extLst>
                    <a:ext uri="{9D8B030D-6E8A-4147-A177-3AD203B41FA5}">
                      <a16:colId xmlns:a16="http://schemas.microsoft.com/office/drawing/2014/main" val="1935038560"/>
                    </a:ext>
                  </a:extLst>
                </a:gridCol>
              </a:tblGrid>
              <a:tr h="4275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solidFill>
                            <a:sysClr val="windowText" lastClr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기존 </a:t>
                      </a:r>
                      <a:r>
                        <a:rPr lang="en-US" altLang="ko-KR" sz="3000" dirty="0" smtClean="0">
                          <a:solidFill>
                            <a:sysClr val="windowText" lastClr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(for</a:t>
                      </a:r>
                      <a:r>
                        <a:rPr lang="en-US" altLang="ko-KR" sz="3000" baseline="0" dirty="0" smtClean="0">
                          <a:solidFill>
                            <a:sysClr val="windowText" lastClr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altLang="en-US" sz="3000" baseline="0" dirty="0" smtClean="0">
                          <a:solidFill>
                            <a:sysClr val="windowText" lastClr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문</a:t>
                      </a:r>
                      <a:r>
                        <a:rPr lang="en-US" altLang="ko-KR" sz="3000" baseline="0" dirty="0" smtClean="0">
                          <a:solidFill>
                            <a:sysClr val="windowText" lastClr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)</a:t>
                      </a:r>
                      <a:endParaRPr lang="ko-KR" altLang="en-US" sz="3000" dirty="0">
                        <a:solidFill>
                          <a:sysClr val="windowText" lastClr="000000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 smtClean="0">
                          <a:solidFill>
                            <a:sysClr val="windowText" lastClr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개선 </a:t>
                      </a:r>
                      <a:r>
                        <a:rPr lang="en-US" altLang="ko-KR" sz="3000" dirty="0" smtClean="0">
                          <a:solidFill>
                            <a:sysClr val="windowText" lastClr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(mux,</a:t>
                      </a:r>
                      <a:r>
                        <a:rPr lang="en-US" altLang="ko-KR" sz="3000" baseline="0" dirty="0" smtClean="0">
                          <a:solidFill>
                            <a:sysClr val="windowText" lastClr="000000"/>
                          </a:solidFill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Compare)</a:t>
                      </a:r>
                      <a:endParaRPr lang="ko-KR" altLang="en-US" sz="3000" dirty="0">
                        <a:solidFill>
                          <a:sysClr val="windowText" lastClr="000000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513765"/>
                  </a:ext>
                </a:extLst>
              </a:tr>
              <a:tr h="3957091">
                <a:tc>
                  <a:txBody>
                    <a:bodyPr/>
                    <a:lstStyle/>
                    <a:p>
                      <a:pPr algn="ctr" latinLnBrk="1"/>
                      <a:endParaRPr lang="en-US" altLang="ko-KR" sz="2500" b="0" baseline="0" dirty="0"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500" b="1" baseline="0" dirty="0">
                        <a:solidFill>
                          <a:srgbClr val="0070C0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243075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l="2329" t="1928" r="42539" b="47959"/>
          <a:stretch/>
        </p:blipFill>
        <p:spPr>
          <a:xfrm>
            <a:off x="10820400" y="4615963"/>
            <a:ext cx="4173721" cy="367853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8400" y="4623918"/>
            <a:ext cx="6182058" cy="341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151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2556181"/>
            <a:ext cx="16344900" cy="6692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65200" y="1257300"/>
            <a:ext cx="108458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400" b="0" i="0" u="none" strike="noStrike" kern="1200" cap="none" spc="0" normalizeH="0" baseline="0" noProof="0" dirty="0">
                <a:ln>
                  <a:noFill/>
                </a:ln>
                <a:solidFill>
                  <a:srgbClr val="C13844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Module Improvement</a:t>
            </a:r>
            <a:endParaRPr kumimoji="0" lang="ko-KR" altLang="ko-KR" sz="6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18" name="TextBox 6"/>
          <p:cNvSpPr txBox="1"/>
          <p:nvPr/>
        </p:nvSpPr>
        <p:spPr>
          <a:xfrm>
            <a:off x="14414500" y="1117600"/>
            <a:ext cx="2984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대한상공회의소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서울기술교육센터</a:t>
            </a: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AI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시스템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반도체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설계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2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E89632-313E-2769-DB5F-AD02CF31E795}"/>
              </a:ext>
            </a:extLst>
          </p:cNvPr>
          <p:cNvSpPr txBox="1"/>
          <p:nvPr/>
        </p:nvSpPr>
        <p:spPr>
          <a:xfrm>
            <a:off x="1725930" y="2889250"/>
            <a:ext cx="15038070" cy="58356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기존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Pretendard Regular" panose="020B0600000101010101" charset="-127"/>
              <a:ea typeface="Pretendard Regular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Pretendard Regular" panose="020B0600000101010101" charset="-127"/>
              <a:ea typeface="Pretendard Regular" panose="020B0600000101010101" charset="-127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3972915-B226-7318-51D3-0FBAFC9BE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1550" y="3808926"/>
            <a:ext cx="14260064" cy="524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356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E96A90-BA59-5482-E050-515E3CB11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17A1FE7-0C6E-986F-38DE-CAB87FD4E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3C259DA-0059-C79E-B412-D7007D51D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3A803E1-74D5-6CD9-497E-DD0D85B14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2556181"/>
            <a:ext cx="16344900" cy="66929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816FFA8A-68F2-A86E-CAB1-A0211BEA182A}"/>
              </a:ext>
            </a:extLst>
          </p:cNvPr>
          <p:cNvSpPr txBox="1"/>
          <p:nvPr/>
        </p:nvSpPr>
        <p:spPr>
          <a:xfrm>
            <a:off x="965200" y="1257300"/>
            <a:ext cx="108458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400" b="0" i="0" u="none" strike="noStrike" kern="1200" cap="none" spc="0" normalizeH="0" baseline="0" noProof="0" dirty="0">
                <a:ln>
                  <a:noFill/>
                </a:ln>
                <a:solidFill>
                  <a:srgbClr val="C13844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Module Improvement</a:t>
            </a:r>
            <a:endParaRPr kumimoji="0" lang="ko-KR" altLang="ko-KR" sz="6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0EF2B989-6E81-05B1-A639-918F57F539CE}"/>
              </a:ext>
            </a:extLst>
          </p:cNvPr>
          <p:cNvSpPr txBox="1"/>
          <p:nvPr/>
        </p:nvSpPr>
        <p:spPr>
          <a:xfrm>
            <a:off x="14414500" y="1117600"/>
            <a:ext cx="2984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대한상공회의소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서울기술교육센터</a:t>
            </a:r>
          </a:p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AI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시스템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반도체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설계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 2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C887B"/>
                </a:solidFill>
                <a:effectLst/>
                <a:uLnTx/>
                <a:uFillTx/>
                <a:latin typeface="Pretendard Regular" panose="020B0600000101010101" charset="-127"/>
                <a:ea typeface="Pretendard Regular" panose="020B0600000101010101" charset="-127"/>
                <a:cs typeface="+mn-cs"/>
              </a:rPr>
              <a:t>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0230BE-EFB7-79AA-B2BC-F8BC77FEE989}"/>
              </a:ext>
            </a:extLst>
          </p:cNvPr>
          <p:cNvSpPr txBox="1"/>
          <p:nvPr/>
        </p:nvSpPr>
        <p:spPr>
          <a:xfrm>
            <a:off x="1725930" y="2889250"/>
            <a:ext cx="15038070" cy="58356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변경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Pretendard Regular" panose="020B0600000101010101" charset="-127"/>
              <a:ea typeface="Pretendard Regular" panose="020B0600000101010101" charset="-127"/>
              <a:cs typeface="+mn-cs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92FC41E-8790-80CD-8C03-34A5C1D9D1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9370" y="4000500"/>
            <a:ext cx="13982700" cy="4953000"/>
          </a:xfrm>
          <a:prstGeom prst="rect">
            <a:avLst/>
          </a:prstGeom>
        </p:spPr>
      </p:pic>
      <p:sp>
        <p:nvSpPr>
          <p:cNvPr id="21" name="화살표: 왼쪽으로 구부러짐 20">
            <a:extLst>
              <a:ext uri="{FF2B5EF4-FFF2-40B4-BE49-F238E27FC236}">
                <a16:creationId xmlns:a16="http://schemas.microsoft.com/office/drawing/2014/main" id="{29F01581-FE5F-4DDD-D811-25E9F792DE1F}"/>
              </a:ext>
            </a:extLst>
          </p:cNvPr>
          <p:cNvSpPr/>
          <p:nvPr/>
        </p:nvSpPr>
        <p:spPr>
          <a:xfrm rot="5400000" flipV="1">
            <a:off x="10983567" y="6563967"/>
            <a:ext cx="1426266" cy="2819400"/>
          </a:xfrm>
          <a:prstGeom prst="curvedLeftArrow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6690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E96A90-BA59-5482-E050-515E3CB11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17A1FE7-0C6E-986F-38DE-CAB87FD4E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2667000" y="5372099"/>
            <a:ext cx="11506200" cy="2286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3C259DA-0059-C79E-B412-D7007D51D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0230BE-EFB7-79AA-B2BC-F8BC77FEE989}"/>
              </a:ext>
            </a:extLst>
          </p:cNvPr>
          <p:cNvSpPr txBox="1"/>
          <p:nvPr/>
        </p:nvSpPr>
        <p:spPr>
          <a:xfrm>
            <a:off x="1725930" y="2889250"/>
            <a:ext cx="15038070" cy="58356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Pretendard Regular" panose="020B0600000101010101" charset="-127"/>
              <a:ea typeface="Pretendard Regular" panose="020B0600000101010101" charset="-127"/>
              <a:cs typeface="+mn-cs"/>
            </a:endParaRP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816FFA8A-68F2-A86E-CAB1-A0211BEA182A}"/>
              </a:ext>
            </a:extLst>
          </p:cNvPr>
          <p:cNvSpPr txBox="1"/>
          <p:nvPr/>
        </p:nvSpPr>
        <p:spPr>
          <a:xfrm>
            <a:off x="6553200" y="3695700"/>
            <a:ext cx="49530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13844"/>
                </a:solidFill>
                <a:effectLst/>
                <a:uLnTx/>
                <a:uFillTx/>
                <a:latin typeface="Pretendard Bold" panose="020B0600000101010101" charset="-127"/>
                <a:ea typeface="Pretendard Bold" panose="020B0600000101010101" charset="-127"/>
                <a:cs typeface="+mn-cs"/>
              </a:rPr>
              <a:t>감사합니다</a:t>
            </a:r>
            <a:endParaRPr kumimoji="0" lang="ko-KR" altLang="ko-KR" sz="80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Pretendard Bold" panose="020B0600000101010101" charset="-127"/>
              <a:ea typeface="Pretendard Bold" panose="020B060000010101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618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2565400"/>
            <a:ext cx="16344900" cy="6692900"/>
          </a:xfrm>
          <a:prstGeom prst="rect">
            <a:avLst/>
          </a:prstGeom>
        </p:spPr>
      </p:pic>
      <p:pic>
        <p:nvPicPr>
          <p:cNvPr id="9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1914772"/>
            <a:ext cx="16344900" cy="7876928"/>
          </a:xfrm>
          <a:prstGeom prst="rect">
            <a:avLst/>
          </a:prstGeom>
        </p:spPr>
      </p:pic>
      <p:sp>
        <p:nvSpPr>
          <p:cNvPr id="14" name="TextBox 6"/>
          <p:cNvSpPr txBox="1"/>
          <p:nvPr/>
        </p:nvSpPr>
        <p:spPr>
          <a:xfrm>
            <a:off x="14782800" y="1117600"/>
            <a:ext cx="2616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대한상공회의소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서울기술교육센터</a:t>
            </a:r>
          </a:p>
          <a:p>
            <a:pPr lvl="0" algn="r">
              <a:lnSpc>
                <a:spcPct val="116199"/>
              </a:lnSpc>
            </a:pP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AI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시스템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반도체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설계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2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</a:t>
            </a:r>
          </a:p>
        </p:txBody>
      </p:sp>
      <p:pic>
        <p:nvPicPr>
          <p:cNvPr id="15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424323"/>
            <a:ext cx="901700" cy="101600"/>
          </a:xfrm>
          <a:prstGeom prst="rect">
            <a:avLst/>
          </a:prstGeom>
        </p:spPr>
      </p:pic>
      <p:sp>
        <p:nvSpPr>
          <p:cNvPr id="16" name="TextBox 5"/>
          <p:cNvSpPr txBox="1"/>
          <p:nvPr/>
        </p:nvSpPr>
        <p:spPr>
          <a:xfrm>
            <a:off x="965200" y="691023"/>
            <a:ext cx="119126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6400" dirty="0" smtClean="0">
                <a:solidFill>
                  <a:srgbClr val="C13844"/>
                </a:solidFill>
                <a:latin typeface="Pretendard Bold" panose="020B0600000101010101" charset="-127"/>
                <a:ea typeface="Pretendard Bold" panose="020B0600000101010101" charset="-127"/>
              </a:rPr>
              <a:t>8 Point DIF FFT Process</a:t>
            </a:r>
            <a:endParaRPr lang="ko-KR" sz="6400" b="0" i="0" u="none" strike="noStrike" dirty="0">
              <a:solidFill>
                <a:srgbClr val="22222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2743200" y="3619500"/>
            <a:ext cx="1080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743200" y="4229100"/>
            <a:ext cx="1080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743200" y="4838700"/>
            <a:ext cx="1080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2743200" y="5448300"/>
            <a:ext cx="1080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2743200" y="6057900"/>
            <a:ext cx="1080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2743200" y="6667500"/>
            <a:ext cx="1080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2743200" y="7277100"/>
            <a:ext cx="1080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2743200" y="7886700"/>
            <a:ext cx="1080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447800" y="3086100"/>
            <a:ext cx="12192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x</a:t>
            </a:r>
            <a:r>
              <a:rPr lang="en-US" altLang="ko-KR" sz="2000" dirty="0" smtClean="0">
                <a:latin typeface="Pretendard Regular" panose="020B0600000101010101" charset="-127"/>
                <a:ea typeface="Pretendard Regular" panose="020B0600000101010101" charset="-127"/>
              </a:rPr>
              <a:t>[0]</a:t>
            </a:r>
          </a:p>
          <a:p>
            <a:pPr algn="ctr"/>
            <a:r>
              <a:rPr lang="en-US" altLang="ko-KR" sz="1500" dirty="0" smtClean="0">
                <a:latin typeface="Pretendard Regular" panose="020B0600000101010101" charset="-127"/>
                <a:ea typeface="Pretendard Regular" panose="020B0600000101010101" charset="-127"/>
              </a:rPr>
              <a:t>Bit : 000</a:t>
            </a:r>
            <a:endParaRPr lang="ko-KR" altLang="en-US" sz="15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71600" y="3771900"/>
            <a:ext cx="1371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Pretendard Regular" panose="020B0600000101010101" charset="-127"/>
                <a:ea typeface="Pretendard Regular" panose="020B0600000101010101" charset="-127"/>
              </a:rPr>
              <a:t>x[1]</a:t>
            </a:r>
          </a:p>
          <a:p>
            <a:pPr algn="ctr"/>
            <a:r>
              <a:rPr lang="en-US" altLang="ko-KR" sz="1500" dirty="0" smtClean="0">
                <a:latin typeface="Pretendard Regular" panose="020B0600000101010101" charset="-127"/>
                <a:ea typeface="Pretendard Regular" panose="020B0600000101010101" charset="-127"/>
              </a:rPr>
              <a:t>Bit : 001</a:t>
            </a:r>
            <a:endParaRPr lang="ko-KR" altLang="en-US" sz="15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371600" y="4457700"/>
            <a:ext cx="1371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Pretendard Regular" panose="020B0600000101010101" charset="-127"/>
                <a:ea typeface="Pretendard Regular" panose="020B0600000101010101" charset="-127"/>
              </a:rPr>
              <a:t>x[2]</a:t>
            </a:r>
          </a:p>
          <a:p>
            <a:pPr algn="ctr"/>
            <a:r>
              <a:rPr lang="en-US" altLang="ko-KR" sz="1500" dirty="0" smtClean="0">
                <a:latin typeface="Pretendard Regular" panose="020B0600000101010101" charset="-127"/>
                <a:ea typeface="Pretendard Regular" panose="020B0600000101010101" charset="-127"/>
              </a:rPr>
              <a:t>Bit : 010</a:t>
            </a:r>
            <a:endParaRPr lang="ko-KR" altLang="en-US" sz="15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460500" y="5030858"/>
            <a:ext cx="12192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Pretendard Regular" panose="020B0600000101010101" charset="-127"/>
                <a:ea typeface="Pretendard Regular" panose="020B0600000101010101" charset="-127"/>
              </a:rPr>
              <a:t>x[3]</a:t>
            </a:r>
          </a:p>
          <a:p>
            <a:pPr algn="ctr"/>
            <a:r>
              <a:rPr lang="en-US" altLang="ko-KR" sz="1500" dirty="0" smtClean="0">
                <a:latin typeface="Pretendard Regular" panose="020B0600000101010101" charset="-127"/>
                <a:ea typeface="Pretendard Regular" panose="020B0600000101010101" charset="-127"/>
              </a:rPr>
              <a:t>Bit : 011</a:t>
            </a:r>
            <a:endParaRPr lang="ko-KR" altLang="en-US" sz="15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384300" y="5716658"/>
            <a:ext cx="1371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Pretendard Regular" panose="020B0600000101010101" charset="-127"/>
                <a:ea typeface="Pretendard Regular" panose="020B0600000101010101" charset="-127"/>
              </a:rPr>
              <a:t>x[4]</a:t>
            </a:r>
          </a:p>
          <a:p>
            <a:pPr algn="ctr"/>
            <a:r>
              <a:rPr lang="en-US" altLang="ko-KR" sz="1500" dirty="0" smtClean="0">
                <a:latin typeface="Pretendard Regular" panose="020B0600000101010101" charset="-127"/>
                <a:ea typeface="Pretendard Regular" panose="020B0600000101010101" charset="-127"/>
              </a:rPr>
              <a:t>Bit : 100</a:t>
            </a:r>
            <a:endParaRPr lang="ko-KR" altLang="en-US" sz="15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384300" y="6402458"/>
            <a:ext cx="1371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Pretendard Regular" panose="020B0600000101010101" charset="-127"/>
                <a:ea typeface="Pretendard Regular" panose="020B0600000101010101" charset="-127"/>
              </a:rPr>
              <a:t>x[5]</a:t>
            </a:r>
          </a:p>
          <a:p>
            <a:pPr algn="ctr"/>
            <a:r>
              <a:rPr lang="en-US" altLang="ko-KR" sz="1500" dirty="0" smtClean="0">
                <a:latin typeface="Pretendard Regular" panose="020B0600000101010101" charset="-127"/>
                <a:ea typeface="Pretendard Regular" panose="020B0600000101010101" charset="-127"/>
              </a:rPr>
              <a:t>Bit : 101</a:t>
            </a:r>
            <a:endParaRPr lang="ko-KR" altLang="en-US" sz="15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384300" y="6999358"/>
            <a:ext cx="1371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Pretendard Regular" panose="020B0600000101010101" charset="-127"/>
                <a:ea typeface="Pretendard Regular" panose="020B0600000101010101" charset="-127"/>
              </a:rPr>
              <a:t>x[6]</a:t>
            </a:r>
          </a:p>
          <a:p>
            <a:pPr algn="ctr"/>
            <a:r>
              <a:rPr lang="en-US" altLang="ko-KR" sz="1500" dirty="0" smtClean="0">
                <a:latin typeface="Pretendard Regular" panose="020B0600000101010101" charset="-127"/>
                <a:ea typeface="Pretendard Regular" panose="020B0600000101010101" charset="-127"/>
              </a:rPr>
              <a:t>Bit : 110</a:t>
            </a:r>
            <a:endParaRPr lang="ko-KR" altLang="en-US" sz="15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384300" y="7685158"/>
            <a:ext cx="1371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Pretendard Regular" panose="020B0600000101010101" charset="-127"/>
                <a:ea typeface="Pretendard Regular" panose="020B0600000101010101" charset="-127"/>
              </a:rPr>
              <a:t>x[7]</a:t>
            </a:r>
          </a:p>
          <a:p>
            <a:pPr algn="ctr"/>
            <a:r>
              <a:rPr lang="en-US" altLang="ko-KR" sz="1500" dirty="0" smtClean="0">
                <a:latin typeface="Pretendard Regular" panose="020B0600000101010101" charset="-127"/>
                <a:ea typeface="Pretendard Regular" panose="020B0600000101010101" charset="-127"/>
              </a:rPr>
              <a:t>Bit : 111</a:t>
            </a:r>
            <a:endParaRPr lang="ko-KR" altLang="en-US" sz="15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4211298" y="2763001"/>
            <a:ext cx="1841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Pretendard Regular" panose="020B0600000101010101" charset="-127"/>
                <a:ea typeface="Pretendard Regular" panose="020B0600000101010101" charset="-127"/>
              </a:rPr>
              <a:t>Bit Reverse</a:t>
            </a:r>
            <a:endParaRPr lang="ko-KR" altLang="en-US" sz="15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347700" y="3702073"/>
            <a:ext cx="1371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Pretendard Regular" panose="020B0600000101010101" charset="-127"/>
                <a:ea typeface="Pretendard Regular" panose="020B0600000101010101" charset="-127"/>
              </a:rPr>
              <a:t>x[4]</a:t>
            </a:r>
          </a:p>
          <a:p>
            <a:pPr algn="ctr"/>
            <a:r>
              <a:rPr lang="en-US" altLang="ko-KR" sz="1500" dirty="0" smtClean="0">
                <a:latin typeface="Pretendard Regular" panose="020B0600000101010101" charset="-127"/>
                <a:ea typeface="Pretendard Regular" panose="020B0600000101010101" charset="-127"/>
              </a:rPr>
              <a:t>Bit : 100</a:t>
            </a:r>
            <a:endParaRPr lang="ko-KR" altLang="en-US" sz="15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3347700" y="4387873"/>
            <a:ext cx="1371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Pretendard Regular" panose="020B0600000101010101" charset="-127"/>
                <a:ea typeface="Pretendard Regular" panose="020B0600000101010101" charset="-127"/>
              </a:rPr>
              <a:t>x[2]</a:t>
            </a:r>
          </a:p>
          <a:p>
            <a:pPr algn="ctr"/>
            <a:r>
              <a:rPr lang="en-US" altLang="ko-KR" sz="1500" dirty="0" smtClean="0">
                <a:latin typeface="Pretendard Regular" panose="020B0600000101010101" charset="-127"/>
                <a:ea typeface="Pretendard Regular" panose="020B0600000101010101" charset="-127"/>
              </a:rPr>
              <a:t>Bit : 010</a:t>
            </a:r>
            <a:endParaRPr lang="ko-KR" altLang="en-US" sz="15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3436600" y="4961031"/>
            <a:ext cx="12192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Pretendard Regular" panose="020B0600000101010101" charset="-127"/>
                <a:ea typeface="Pretendard Regular" panose="020B0600000101010101" charset="-127"/>
              </a:rPr>
              <a:t>x[6]</a:t>
            </a:r>
          </a:p>
          <a:p>
            <a:pPr algn="ctr"/>
            <a:r>
              <a:rPr lang="en-US" altLang="ko-KR" sz="1500" dirty="0" smtClean="0">
                <a:latin typeface="Pretendard Regular" panose="020B0600000101010101" charset="-127"/>
                <a:ea typeface="Pretendard Regular" panose="020B0600000101010101" charset="-127"/>
              </a:rPr>
              <a:t>Bit : 110</a:t>
            </a:r>
            <a:endParaRPr lang="ko-KR" altLang="en-US" sz="15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3360400" y="5646831"/>
            <a:ext cx="1371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Pretendard Regular" panose="020B0600000101010101" charset="-127"/>
                <a:ea typeface="Pretendard Regular" panose="020B0600000101010101" charset="-127"/>
              </a:rPr>
              <a:t>x[1]</a:t>
            </a:r>
          </a:p>
          <a:p>
            <a:pPr algn="ctr"/>
            <a:r>
              <a:rPr lang="en-US" altLang="ko-KR" sz="1500" dirty="0" smtClean="0">
                <a:latin typeface="Pretendard Regular" panose="020B0600000101010101" charset="-127"/>
                <a:ea typeface="Pretendard Regular" panose="020B0600000101010101" charset="-127"/>
              </a:rPr>
              <a:t>Bit : 001</a:t>
            </a:r>
            <a:endParaRPr lang="ko-KR" altLang="en-US" sz="15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3360400" y="6332631"/>
            <a:ext cx="1371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Pretendard Regular" panose="020B0600000101010101" charset="-127"/>
                <a:ea typeface="Pretendard Regular" panose="020B0600000101010101" charset="-127"/>
              </a:rPr>
              <a:t>x[5]</a:t>
            </a:r>
          </a:p>
          <a:p>
            <a:pPr algn="ctr"/>
            <a:r>
              <a:rPr lang="en-US" altLang="ko-KR" sz="1500" dirty="0" smtClean="0">
                <a:latin typeface="Pretendard Regular" panose="020B0600000101010101" charset="-127"/>
                <a:ea typeface="Pretendard Regular" panose="020B0600000101010101" charset="-127"/>
              </a:rPr>
              <a:t>Bit : 101</a:t>
            </a:r>
            <a:endParaRPr lang="ko-KR" altLang="en-US" sz="15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3360400" y="6929531"/>
            <a:ext cx="1371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Pretendard Regular" panose="020B0600000101010101" charset="-127"/>
                <a:ea typeface="Pretendard Regular" panose="020B0600000101010101" charset="-127"/>
              </a:rPr>
              <a:t>x[3]</a:t>
            </a:r>
          </a:p>
          <a:p>
            <a:pPr algn="ctr"/>
            <a:r>
              <a:rPr lang="en-US" altLang="ko-KR" sz="1500" dirty="0" smtClean="0">
                <a:latin typeface="Pretendard Regular" panose="020B0600000101010101" charset="-127"/>
                <a:ea typeface="Pretendard Regular" panose="020B0600000101010101" charset="-127"/>
              </a:rPr>
              <a:t>Bit : 011</a:t>
            </a:r>
            <a:endParaRPr lang="ko-KR" altLang="en-US" sz="15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3360400" y="7615331"/>
            <a:ext cx="1371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Pretendard Regular" panose="020B0600000101010101" charset="-127"/>
                <a:ea typeface="Pretendard Regular" panose="020B0600000101010101" charset="-127"/>
              </a:rPr>
              <a:t>x[7]</a:t>
            </a:r>
          </a:p>
          <a:p>
            <a:pPr algn="ctr"/>
            <a:r>
              <a:rPr lang="en-US" altLang="ko-KR" sz="1500" dirty="0" smtClean="0">
                <a:latin typeface="Pretendard Regular" panose="020B0600000101010101" charset="-127"/>
                <a:ea typeface="Pretendard Regular" panose="020B0600000101010101" charset="-127"/>
              </a:rPr>
              <a:t>Bit : 111</a:t>
            </a:r>
            <a:endParaRPr lang="ko-KR" altLang="en-US" sz="15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3423900" y="3168673"/>
            <a:ext cx="12192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x</a:t>
            </a:r>
            <a:r>
              <a:rPr lang="en-US" altLang="ko-KR" sz="2000" dirty="0" smtClean="0">
                <a:latin typeface="Pretendard Regular" panose="020B0600000101010101" charset="-127"/>
                <a:ea typeface="Pretendard Regular" panose="020B0600000101010101" charset="-127"/>
              </a:rPr>
              <a:t>[0]</a:t>
            </a:r>
          </a:p>
          <a:p>
            <a:pPr algn="ctr"/>
            <a:r>
              <a:rPr lang="en-US" altLang="ko-KR" sz="1500" dirty="0" smtClean="0">
                <a:latin typeface="Pretendard Regular" panose="020B0600000101010101" charset="-127"/>
                <a:ea typeface="Pretendard Regular" panose="020B0600000101010101" charset="-127"/>
              </a:rPr>
              <a:t>Bit : 000</a:t>
            </a:r>
            <a:endParaRPr lang="ko-KR" altLang="en-US" sz="15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4782800" y="3235318"/>
            <a:ext cx="698497" cy="50658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K3</a:t>
            </a:r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51" name="직선 연결선 50"/>
          <p:cNvCxnSpPr/>
          <p:nvPr/>
        </p:nvCxnSpPr>
        <p:spPr>
          <a:xfrm>
            <a:off x="5943600" y="3056346"/>
            <a:ext cx="0" cy="551615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9525000" y="3056346"/>
            <a:ext cx="0" cy="551615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12877800" y="3056346"/>
            <a:ext cx="0" cy="551615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2971800" y="3619500"/>
            <a:ext cx="1981200" cy="2438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>
            <a:off x="2959100" y="4214371"/>
            <a:ext cx="1981200" cy="2438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2984500" y="4838700"/>
            <a:ext cx="1981200" cy="2438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>
            <a:off x="3009900" y="5433571"/>
            <a:ext cx="1981200" cy="2438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 flipV="1">
            <a:off x="3060700" y="3604771"/>
            <a:ext cx="1854200" cy="2453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 flipV="1">
            <a:off x="3086100" y="4214370"/>
            <a:ext cx="1854200" cy="2453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 flipV="1">
            <a:off x="3111500" y="4838699"/>
            <a:ext cx="1854200" cy="2453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/>
          <p:nvPr/>
        </p:nvCxnSpPr>
        <p:spPr>
          <a:xfrm flipV="1">
            <a:off x="3124200" y="5436875"/>
            <a:ext cx="1854200" cy="2453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>
            <a:off x="6502400" y="3604773"/>
            <a:ext cx="1962150" cy="1241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>
            <a:off x="6534149" y="4240146"/>
            <a:ext cx="1962150" cy="1241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 flipV="1">
            <a:off x="6572249" y="3581400"/>
            <a:ext cx="1771650" cy="12425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flipV="1">
            <a:off x="6610349" y="4194040"/>
            <a:ext cx="1771650" cy="12425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/>
          <p:nvPr/>
        </p:nvCxnSpPr>
        <p:spPr>
          <a:xfrm>
            <a:off x="6553199" y="6057900"/>
            <a:ext cx="1962150" cy="1241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/>
          <p:nvPr/>
        </p:nvCxnSpPr>
        <p:spPr>
          <a:xfrm>
            <a:off x="6584948" y="6693273"/>
            <a:ext cx="1962150" cy="12412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 flipV="1">
            <a:off x="6623048" y="6034527"/>
            <a:ext cx="1771650" cy="12425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 flipV="1">
            <a:off x="6661148" y="6647167"/>
            <a:ext cx="1771650" cy="12425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 flipV="1">
            <a:off x="10134600" y="3604771"/>
            <a:ext cx="1600198" cy="6239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/>
          <p:nvPr/>
        </p:nvCxnSpPr>
        <p:spPr>
          <a:xfrm>
            <a:off x="10134600" y="3615633"/>
            <a:ext cx="1698625" cy="6097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/>
          <p:nvPr/>
        </p:nvCxnSpPr>
        <p:spPr>
          <a:xfrm flipV="1">
            <a:off x="10134600" y="4836473"/>
            <a:ext cx="1600198" cy="6239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/>
          <p:nvPr/>
        </p:nvCxnSpPr>
        <p:spPr>
          <a:xfrm>
            <a:off x="10134600" y="4847335"/>
            <a:ext cx="1698625" cy="6097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/>
          <p:nvPr/>
        </p:nvCxnSpPr>
        <p:spPr>
          <a:xfrm flipV="1">
            <a:off x="10164762" y="6043678"/>
            <a:ext cx="1600198" cy="6239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>
            <a:off x="10164762" y="6054540"/>
            <a:ext cx="1698625" cy="6097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/>
          <p:nvPr/>
        </p:nvCxnSpPr>
        <p:spPr>
          <a:xfrm flipV="1">
            <a:off x="10134600" y="7288330"/>
            <a:ext cx="1600198" cy="6239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/>
          <p:nvPr/>
        </p:nvCxnSpPr>
        <p:spPr>
          <a:xfrm>
            <a:off x="10134600" y="7299192"/>
            <a:ext cx="1698625" cy="6097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오른쪽 화살표 77"/>
          <p:cNvSpPr/>
          <p:nvPr/>
        </p:nvSpPr>
        <p:spPr>
          <a:xfrm>
            <a:off x="14414500" y="5548682"/>
            <a:ext cx="317500" cy="452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15849598" y="3109323"/>
            <a:ext cx="12192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Pretendard Regular" panose="020B0600000101010101" charset="-127"/>
                <a:ea typeface="Pretendard Regular" panose="020B0600000101010101" charset="-127"/>
              </a:rPr>
              <a:t>x</a:t>
            </a:r>
            <a:r>
              <a:rPr lang="en-US" altLang="ko-KR" sz="2000" dirty="0" smtClean="0">
                <a:latin typeface="Pretendard Regular" panose="020B0600000101010101" charset="-127"/>
                <a:ea typeface="Pretendard Regular" panose="020B0600000101010101" charset="-127"/>
              </a:rPr>
              <a:t>[0]</a:t>
            </a:r>
          </a:p>
          <a:p>
            <a:pPr algn="ctr"/>
            <a:r>
              <a:rPr lang="en-US" altLang="ko-KR" sz="1500" dirty="0" smtClean="0">
                <a:latin typeface="Pretendard Regular" panose="020B0600000101010101" charset="-127"/>
                <a:ea typeface="Pretendard Regular" panose="020B0600000101010101" charset="-127"/>
              </a:rPr>
              <a:t>Bit : 000</a:t>
            </a:r>
            <a:endParaRPr lang="ko-KR" altLang="en-US" sz="15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5773398" y="3795123"/>
            <a:ext cx="1371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Pretendard Regular" panose="020B0600000101010101" charset="-127"/>
                <a:ea typeface="Pretendard Regular" panose="020B0600000101010101" charset="-127"/>
              </a:rPr>
              <a:t>x[1]</a:t>
            </a:r>
          </a:p>
          <a:p>
            <a:pPr algn="ctr"/>
            <a:r>
              <a:rPr lang="en-US" altLang="ko-KR" sz="1500" dirty="0" smtClean="0">
                <a:latin typeface="Pretendard Regular" panose="020B0600000101010101" charset="-127"/>
                <a:ea typeface="Pretendard Regular" panose="020B0600000101010101" charset="-127"/>
              </a:rPr>
              <a:t>Bit : 001</a:t>
            </a:r>
            <a:endParaRPr lang="ko-KR" altLang="en-US" sz="15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5773398" y="4480923"/>
            <a:ext cx="1371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Pretendard Regular" panose="020B0600000101010101" charset="-127"/>
                <a:ea typeface="Pretendard Regular" panose="020B0600000101010101" charset="-127"/>
              </a:rPr>
              <a:t>x[2]</a:t>
            </a:r>
          </a:p>
          <a:p>
            <a:pPr algn="ctr"/>
            <a:r>
              <a:rPr lang="en-US" altLang="ko-KR" sz="1500" dirty="0" smtClean="0">
                <a:latin typeface="Pretendard Regular" panose="020B0600000101010101" charset="-127"/>
                <a:ea typeface="Pretendard Regular" panose="020B0600000101010101" charset="-127"/>
              </a:rPr>
              <a:t>Bit : 010</a:t>
            </a:r>
            <a:endParaRPr lang="ko-KR" altLang="en-US" sz="15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5862298" y="5054081"/>
            <a:ext cx="12192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Pretendard Regular" panose="020B0600000101010101" charset="-127"/>
                <a:ea typeface="Pretendard Regular" panose="020B0600000101010101" charset="-127"/>
              </a:rPr>
              <a:t>x[3]</a:t>
            </a:r>
          </a:p>
          <a:p>
            <a:pPr algn="ctr"/>
            <a:r>
              <a:rPr lang="en-US" altLang="ko-KR" sz="1500" dirty="0" smtClean="0">
                <a:latin typeface="Pretendard Regular" panose="020B0600000101010101" charset="-127"/>
                <a:ea typeface="Pretendard Regular" panose="020B0600000101010101" charset="-127"/>
              </a:rPr>
              <a:t>Bit : 011</a:t>
            </a:r>
            <a:endParaRPr lang="ko-KR" altLang="en-US" sz="15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5786098" y="5739881"/>
            <a:ext cx="1371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Pretendard Regular" panose="020B0600000101010101" charset="-127"/>
                <a:ea typeface="Pretendard Regular" panose="020B0600000101010101" charset="-127"/>
              </a:rPr>
              <a:t>x[4]</a:t>
            </a:r>
          </a:p>
          <a:p>
            <a:pPr algn="ctr"/>
            <a:r>
              <a:rPr lang="en-US" altLang="ko-KR" sz="1500" dirty="0" smtClean="0">
                <a:latin typeface="Pretendard Regular" panose="020B0600000101010101" charset="-127"/>
                <a:ea typeface="Pretendard Regular" panose="020B0600000101010101" charset="-127"/>
              </a:rPr>
              <a:t>Bit : 100</a:t>
            </a:r>
            <a:endParaRPr lang="ko-KR" altLang="en-US" sz="15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5786098" y="6425681"/>
            <a:ext cx="1371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Pretendard Regular" panose="020B0600000101010101" charset="-127"/>
                <a:ea typeface="Pretendard Regular" panose="020B0600000101010101" charset="-127"/>
              </a:rPr>
              <a:t>x[5]</a:t>
            </a:r>
          </a:p>
          <a:p>
            <a:pPr algn="ctr"/>
            <a:r>
              <a:rPr lang="en-US" altLang="ko-KR" sz="1500" dirty="0" smtClean="0">
                <a:latin typeface="Pretendard Regular" panose="020B0600000101010101" charset="-127"/>
                <a:ea typeface="Pretendard Regular" panose="020B0600000101010101" charset="-127"/>
              </a:rPr>
              <a:t>Bit : 101</a:t>
            </a:r>
            <a:endParaRPr lang="ko-KR" altLang="en-US" sz="15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5786098" y="7022581"/>
            <a:ext cx="1371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Pretendard Regular" panose="020B0600000101010101" charset="-127"/>
                <a:ea typeface="Pretendard Regular" panose="020B0600000101010101" charset="-127"/>
              </a:rPr>
              <a:t>x[6]</a:t>
            </a:r>
          </a:p>
          <a:p>
            <a:pPr algn="ctr"/>
            <a:r>
              <a:rPr lang="en-US" altLang="ko-KR" sz="1500" dirty="0" smtClean="0">
                <a:latin typeface="Pretendard Regular" panose="020B0600000101010101" charset="-127"/>
                <a:ea typeface="Pretendard Regular" panose="020B0600000101010101" charset="-127"/>
              </a:rPr>
              <a:t>Bit : 110</a:t>
            </a:r>
            <a:endParaRPr lang="ko-KR" altLang="en-US" sz="15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5786098" y="7708381"/>
            <a:ext cx="1371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Pretendard Regular" panose="020B0600000101010101" charset="-127"/>
                <a:ea typeface="Pretendard Regular" panose="020B0600000101010101" charset="-127"/>
              </a:rPr>
              <a:t>x[7]</a:t>
            </a:r>
          </a:p>
          <a:p>
            <a:pPr algn="ctr"/>
            <a:r>
              <a:rPr lang="en-US" altLang="ko-KR" sz="1500" dirty="0" smtClean="0">
                <a:latin typeface="Pretendard Regular" panose="020B0600000101010101" charset="-127"/>
                <a:ea typeface="Pretendard Regular" panose="020B0600000101010101" charset="-127"/>
              </a:rPr>
              <a:t>Bit : 111</a:t>
            </a:r>
            <a:endParaRPr lang="ko-KR" altLang="en-US" sz="15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87" name="오른쪽 화살표 86"/>
          <p:cNvSpPr/>
          <p:nvPr/>
        </p:nvSpPr>
        <p:spPr>
          <a:xfrm>
            <a:off x="15659098" y="5587043"/>
            <a:ext cx="317500" cy="452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/>
          <p:cNvSpPr txBox="1"/>
          <p:nvPr/>
        </p:nvSpPr>
        <p:spPr>
          <a:xfrm>
            <a:off x="4701380" y="3325534"/>
            <a:ext cx="457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smtClean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+</a:t>
            </a:r>
            <a:endParaRPr lang="ko-KR" altLang="en-US" sz="1300" dirty="0">
              <a:solidFill>
                <a:srgbClr val="FF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711703" y="3947758"/>
            <a:ext cx="457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smtClean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+</a:t>
            </a:r>
            <a:endParaRPr lang="ko-KR" altLang="en-US" sz="1300" dirty="0">
              <a:solidFill>
                <a:srgbClr val="FF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4724400" y="4570343"/>
            <a:ext cx="457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smtClean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+</a:t>
            </a:r>
            <a:endParaRPr lang="ko-KR" altLang="en-US" sz="1300" dirty="0">
              <a:solidFill>
                <a:srgbClr val="FF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711700" y="5154997"/>
            <a:ext cx="457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smtClean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+</a:t>
            </a:r>
            <a:endParaRPr lang="ko-KR" altLang="en-US" sz="1300" dirty="0">
              <a:solidFill>
                <a:srgbClr val="FF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3784598" y="6106112"/>
            <a:ext cx="457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smtClean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-1</a:t>
            </a:r>
            <a:endParaRPr lang="ko-KR" altLang="en-US" sz="1300" dirty="0">
              <a:solidFill>
                <a:srgbClr val="FF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797303" y="6728971"/>
            <a:ext cx="457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smtClean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-1</a:t>
            </a:r>
            <a:endParaRPr lang="ko-KR" altLang="en-US" sz="1300" dirty="0">
              <a:solidFill>
                <a:srgbClr val="FF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797303" y="7272592"/>
            <a:ext cx="457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smtClean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-1</a:t>
            </a:r>
            <a:endParaRPr lang="ko-KR" altLang="en-US" sz="1300" dirty="0">
              <a:solidFill>
                <a:srgbClr val="FF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3810000" y="7883963"/>
            <a:ext cx="457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smtClean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-1</a:t>
            </a:r>
            <a:endParaRPr lang="ko-KR" altLang="en-US" sz="1300" dirty="0">
              <a:solidFill>
                <a:srgbClr val="FF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8141889" y="3261477"/>
            <a:ext cx="457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smtClean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+</a:t>
            </a:r>
            <a:endParaRPr lang="ko-KR" altLang="en-US" sz="1300" dirty="0">
              <a:solidFill>
                <a:srgbClr val="FF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8152212" y="3883701"/>
            <a:ext cx="457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smtClean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+</a:t>
            </a:r>
            <a:endParaRPr lang="ko-KR" altLang="en-US" sz="1300" dirty="0">
              <a:solidFill>
                <a:srgbClr val="FF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8155381" y="5752807"/>
            <a:ext cx="457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smtClean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+</a:t>
            </a:r>
            <a:endParaRPr lang="ko-KR" altLang="en-US" sz="1300" dirty="0">
              <a:solidFill>
                <a:srgbClr val="FF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8165704" y="6375031"/>
            <a:ext cx="457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smtClean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+</a:t>
            </a:r>
            <a:endParaRPr lang="ko-KR" altLang="en-US" sz="1300" dirty="0">
              <a:solidFill>
                <a:srgbClr val="FF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1571285" y="3325432"/>
            <a:ext cx="457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smtClean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+</a:t>
            </a:r>
            <a:endParaRPr lang="ko-KR" altLang="en-US" sz="1300" dirty="0">
              <a:solidFill>
                <a:srgbClr val="FF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1510169" y="4569970"/>
            <a:ext cx="457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smtClean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+</a:t>
            </a:r>
            <a:endParaRPr lang="ko-KR" altLang="en-US" sz="1300" dirty="0">
              <a:solidFill>
                <a:srgbClr val="FF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1546677" y="5736682"/>
            <a:ext cx="457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smtClean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+</a:t>
            </a:r>
            <a:endParaRPr lang="ko-KR" altLang="en-US" sz="1300" dirty="0">
              <a:solidFill>
                <a:srgbClr val="FF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1521276" y="7009783"/>
            <a:ext cx="457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smtClean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+</a:t>
            </a:r>
            <a:endParaRPr lang="ko-KR" altLang="en-US" sz="1300" dirty="0">
              <a:solidFill>
                <a:srgbClr val="FF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143001" y="8443557"/>
            <a:ext cx="121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0070C0"/>
                </a:solidFill>
                <a:latin typeface="Pretendard Regular" panose="020B0600000101010101" charset="-127"/>
                <a:ea typeface="Pretendard Regular" panose="020B0600000101010101" charset="-127"/>
              </a:rPr>
              <a:t>x[0]~[7]</a:t>
            </a:r>
          </a:p>
          <a:p>
            <a:pPr algn="ctr"/>
            <a:r>
              <a:rPr lang="en-US" altLang="ko-KR" sz="2000" b="1" dirty="0" smtClean="0">
                <a:solidFill>
                  <a:srgbClr val="0070C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: N/8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9908381" y="8647872"/>
            <a:ext cx="4569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@module 0,1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3098800" y="2725290"/>
            <a:ext cx="18415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latin typeface="Pretendard Regular" panose="020B0600000101010101" charset="-127"/>
                <a:ea typeface="Pretendard Regular" panose="020B0600000101010101" charset="-127"/>
              </a:rPr>
              <a:t>Step x_0</a:t>
            </a:r>
            <a:endParaRPr lang="ko-KR" altLang="en-US" sz="15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645273" y="2725290"/>
            <a:ext cx="18415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latin typeface="Pretendard Regular" panose="020B0600000101010101" charset="-127"/>
                <a:ea typeface="Pretendard Regular" panose="020B0600000101010101" charset="-127"/>
              </a:rPr>
              <a:t>Step x_1</a:t>
            </a:r>
            <a:endParaRPr lang="ko-KR" altLang="en-US" sz="15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0063162" y="2725290"/>
            <a:ext cx="18415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latin typeface="Pretendard Regular" panose="020B0600000101010101" charset="-127"/>
                <a:ea typeface="Pretendard Regular" panose="020B0600000101010101" charset="-127"/>
              </a:rPr>
              <a:t>Step x_2</a:t>
            </a:r>
            <a:endParaRPr lang="ko-KR" altLang="en-US" sz="15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5220291" y="3130491"/>
            <a:ext cx="303616" cy="51090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5130800" y="7759955"/>
            <a:ext cx="471848" cy="471848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X</a:t>
            </a:r>
            <a:endParaRPr lang="ko-KR" altLang="en-US" sz="2300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8864217" y="3164769"/>
            <a:ext cx="303616" cy="51090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8774726" y="7794233"/>
            <a:ext cx="471848" cy="471848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X</a:t>
            </a:r>
            <a:endParaRPr lang="ko-KR" altLang="en-US" sz="2300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12305918" y="3109323"/>
            <a:ext cx="303616" cy="51090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12216427" y="7738787"/>
            <a:ext cx="471848" cy="471848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X</a:t>
            </a:r>
            <a:endParaRPr lang="ko-KR" altLang="en-US" sz="2300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4459266" y="8262928"/>
            <a:ext cx="18415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latin typeface="Pretendard Regular" panose="020B0600000101010101" charset="-127"/>
                <a:ea typeface="Pretendard Regular" panose="020B0600000101010101" charset="-127"/>
              </a:rPr>
              <a:t>Fac8_0</a:t>
            </a:r>
            <a:endParaRPr lang="ko-KR" altLang="en-US" sz="15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7238998" y="4823967"/>
            <a:ext cx="457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smtClean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-1</a:t>
            </a:r>
            <a:endParaRPr lang="ko-KR" altLang="en-US" sz="1300" dirty="0">
              <a:solidFill>
                <a:srgbClr val="FF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7251703" y="5446826"/>
            <a:ext cx="457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smtClean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-1</a:t>
            </a:r>
            <a:endParaRPr lang="ko-KR" altLang="en-US" sz="1300" dirty="0">
              <a:solidFill>
                <a:srgbClr val="FF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7264396" y="7337478"/>
            <a:ext cx="457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smtClean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-1</a:t>
            </a:r>
            <a:endParaRPr lang="ko-KR" altLang="en-US" sz="1300" dirty="0">
              <a:solidFill>
                <a:srgbClr val="FF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7277101" y="7960337"/>
            <a:ext cx="457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smtClean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-1</a:t>
            </a:r>
            <a:endParaRPr lang="ko-KR" altLang="en-US" sz="1300" dirty="0">
              <a:solidFill>
                <a:srgbClr val="FF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10720388" y="4239590"/>
            <a:ext cx="457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smtClean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-1</a:t>
            </a:r>
            <a:endParaRPr lang="ko-KR" altLang="en-US" sz="1300" dirty="0">
              <a:solidFill>
                <a:srgbClr val="FF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10679346" y="5472117"/>
            <a:ext cx="457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smtClean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-1</a:t>
            </a:r>
            <a:endParaRPr lang="ko-KR" altLang="en-US" sz="1300" dirty="0">
              <a:solidFill>
                <a:srgbClr val="FF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0694373" y="6639255"/>
            <a:ext cx="457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smtClean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-1</a:t>
            </a:r>
            <a:endParaRPr lang="ko-KR" altLang="en-US" sz="1300" dirty="0">
              <a:solidFill>
                <a:srgbClr val="FF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10694373" y="7883963"/>
            <a:ext cx="457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smtClean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-1</a:t>
            </a:r>
            <a:endParaRPr lang="ko-KR" altLang="en-US" sz="1300" dirty="0">
              <a:solidFill>
                <a:srgbClr val="FF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4702188" y="6028694"/>
            <a:ext cx="457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smtClean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+</a:t>
            </a:r>
            <a:endParaRPr lang="ko-KR" altLang="en-US" sz="1300" dirty="0">
              <a:solidFill>
                <a:srgbClr val="FF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4712511" y="6650918"/>
            <a:ext cx="457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smtClean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+</a:t>
            </a:r>
            <a:endParaRPr lang="ko-KR" altLang="en-US" sz="1300" dirty="0">
              <a:solidFill>
                <a:srgbClr val="FF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4725208" y="7273503"/>
            <a:ext cx="457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smtClean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+</a:t>
            </a:r>
            <a:endParaRPr lang="ko-KR" altLang="en-US" sz="1300" dirty="0">
              <a:solidFill>
                <a:srgbClr val="FF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4712508" y="7858157"/>
            <a:ext cx="457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smtClean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+</a:t>
            </a:r>
            <a:endParaRPr lang="ko-KR" altLang="en-US" sz="1300" dirty="0">
              <a:solidFill>
                <a:srgbClr val="FF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8153400" y="4797065"/>
            <a:ext cx="457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smtClean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+</a:t>
            </a:r>
            <a:endParaRPr lang="ko-KR" altLang="en-US" sz="1300" dirty="0">
              <a:solidFill>
                <a:srgbClr val="FF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8163723" y="5419289"/>
            <a:ext cx="457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smtClean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+</a:t>
            </a:r>
            <a:endParaRPr lang="ko-KR" altLang="en-US" sz="1300" dirty="0">
              <a:solidFill>
                <a:srgbClr val="FF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8166892" y="7288395"/>
            <a:ext cx="457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smtClean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+</a:t>
            </a:r>
            <a:endParaRPr lang="ko-KR" altLang="en-US" sz="1300" dirty="0">
              <a:solidFill>
                <a:srgbClr val="FF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8177215" y="7910619"/>
            <a:ext cx="457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smtClean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+</a:t>
            </a:r>
            <a:endParaRPr lang="ko-KR" altLang="en-US" sz="1300" dirty="0">
              <a:solidFill>
                <a:srgbClr val="FF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11532803" y="4252339"/>
            <a:ext cx="457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smtClean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+</a:t>
            </a:r>
            <a:endParaRPr lang="ko-KR" altLang="en-US" sz="1300" dirty="0">
              <a:solidFill>
                <a:srgbClr val="FF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11471687" y="5496877"/>
            <a:ext cx="457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smtClean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+</a:t>
            </a:r>
            <a:endParaRPr lang="ko-KR" altLang="en-US" sz="1300" dirty="0">
              <a:solidFill>
                <a:srgbClr val="FF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11508195" y="6663589"/>
            <a:ext cx="457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smtClean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+</a:t>
            </a:r>
            <a:endParaRPr lang="ko-KR" altLang="en-US" sz="1300" dirty="0">
              <a:solidFill>
                <a:srgbClr val="FF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1482794" y="7936690"/>
            <a:ext cx="4572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smtClean="0">
                <a:solidFill>
                  <a:srgbClr val="FF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+</a:t>
            </a:r>
            <a:endParaRPr lang="ko-KR" altLang="en-US" sz="1300" dirty="0">
              <a:solidFill>
                <a:srgbClr val="FF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8003382" y="8300870"/>
            <a:ext cx="18415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latin typeface="Pretendard Regular" panose="020B0600000101010101" charset="-127"/>
                <a:ea typeface="Pretendard Regular" panose="020B0600000101010101" charset="-127"/>
              </a:rPr>
              <a:t>Fac8_1</a:t>
            </a:r>
            <a:endParaRPr lang="ko-KR" altLang="en-US" sz="15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11385168" y="8352165"/>
            <a:ext cx="18415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latin typeface="Pretendard Regular" panose="020B0600000101010101" charset="-127"/>
                <a:ea typeface="Pretendard Regular" panose="020B0600000101010101" charset="-127"/>
              </a:rPr>
              <a:t>Twf_m0(</a:t>
            </a:r>
            <a:r>
              <a:rPr lang="en-US" altLang="ko-KR" sz="1500" dirty="0" err="1" smtClean="0">
                <a:latin typeface="Pretendard Regular" panose="020B0600000101010101" charset="-127"/>
                <a:ea typeface="Pretendard Regular" panose="020B0600000101010101" charset="-127"/>
              </a:rPr>
              <a:t>nn</a:t>
            </a:r>
            <a:r>
              <a:rPr lang="en-US" altLang="ko-KR" sz="1500" dirty="0" smtClean="0">
                <a:latin typeface="Pretendard Regular" panose="020B0600000101010101" charset="-127"/>
                <a:ea typeface="Pretendard Regular" panose="020B0600000101010101" charset="-127"/>
              </a:rPr>
              <a:t>)</a:t>
            </a:r>
            <a:endParaRPr lang="ko-KR" altLang="en-US" sz="15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650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9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1914772"/>
            <a:ext cx="16344900" cy="7876928"/>
          </a:xfrm>
          <a:prstGeom prst="rect">
            <a:avLst/>
          </a:prstGeom>
        </p:spPr>
      </p:pic>
      <p:sp>
        <p:nvSpPr>
          <p:cNvPr id="14" name="TextBox 6"/>
          <p:cNvSpPr txBox="1"/>
          <p:nvPr/>
        </p:nvSpPr>
        <p:spPr>
          <a:xfrm>
            <a:off x="14782800" y="1117600"/>
            <a:ext cx="2616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대한상공회의소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서울기술교육센터</a:t>
            </a:r>
          </a:p>
          <a:p>
            <a:pPr lvl="0" algn="r">
              <a:lnSpc>
                <a:spcPct val="116199"/>
              </a:lnSpc>
            </a:pP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AI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시스템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반도체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설계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2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</a:t>
            </a:r>
          </a:p>
        </p:txBody>
      </p:sp>
      <p:pic>
        <p:nvPicPr>
          <p:cNvPr id="15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424323"/>
            <a:ext cx="901700" cy="101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25930" y="2065967"/>
            <a:ext cx="15038070" cy="65341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0000"/>
              </a:lnSpc>
            </a:pPr>
            <a:r>
              <a:rPr lang="en-US" altLang="ko-KR" sz="4000" dirty="0" smtClean="0">
                <a:solidFill>
                  <a:srgbClr val="222222"/>
                </a:solidFill>
                <a:latin typeface="Pretendard Bold" panose="020B0600000101010101" charset="-127"/>
                <a:ea typeface="Pretendard Bold" panose="020B0600000101010101" charset="-127"/>
              </a:rPr>
              <a:t>1) Input vector</a:t>
            </a:r>
            <a:endParaRPr lang="en-US" altLang="ko-KR" sz="4000" dirty="0" smtClean="0">
              <a:solidFill>
                <a:srgbClr val="22222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00" dirty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Cosine 512 </a:t>
            </a:r>
            <a:r>
              <a:rPr lang="en-US" altLang="ko-KR" sz="3000" dirty="0" smtClean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vector</a:t>
            </a:r>
          </a:p>
          <a:p>
            <a:pPr lvl="2">
              <a:lnSpc>
                <a:spcPct val="150000"/>
              </a:lnSpc>
            </a:pPr>
            <a:r>
              <a:rPr lang="ko-KR" altLang="en-US" sz="3000" dirty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 </a:t>
            </a:r>
            <a:r>
              <a:rPr lang="en-US" altLang="ko-KR" sz="3000" dirty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– 1</a:t>
            </a:r>
            <a:r>
              <a:rPr lang="ko-KR" altLang="en-US" sz="3000" dirty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주기 </a:t>
            </a:r>
            <a:r>
              <a:rPr lang="en-US" altLang="ko-KR" sz="3000" dirty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cos </a:t>
            </a:r>
            <a:r>
              <a:rPr lang="ko-KR" altLang="en-US" sz="3000" dirty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파형 </a:t>
            </a:r>
            <a:r>
              <a:rPr lang="en-US" altLang="ko-KR" sz="3000" dirty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sz="3000" dirty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단일 주파수 </a:t>
            </a:r>
            <a:r>
              <a:rPr lang="ko-KR" altLang="en-US" sz="3000" dirty="0" smtClean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구성</a:t>
            </a:r>
            <a:r>
              <a:rPr lang="en-US" altLang="ko-KR" sz="3000" dirty="0" smtClean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)</a:t>
            </a:r>
            <a:endParaRPr lang="ko-KR" altLang="en-US" sz="3000" dirty="0" smtClean="0">
              <a:solidFill>
                <a:srgbClr val="22222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3000" dirty="0" smtClean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 </a:t>
            </a:r>
            <a:r>
              <a:rPr lang="en-US" altLang="ko-KR" sz="3000" dirty="0" smtClean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– </a:t>
            </a:r>
            <a:r>
              <a:rPr lang="ko-KR" altLang="en-US" sz="3000" dirty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구조적인 주기 신호로 이상적인 </a:t>
            </a:r>
            <a:r>
              <a:rPr lang="en-US" altLang="ko-KR" sz="3000" dirty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case </a:t>
            </a:r>
            <a:r>
              <a:rPr lang="ko-KR" altLang="en-US" sz="3000" dirty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분석에 활용</a:t>
            </a:r>
            <a:endParaRPr lang="en-US" altLang="ko-KR" sz="3000" dirty="0" smtClean="0">
              <a:solidFill>
                <a:srgbClr val="22222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000" dirty="0" smtClean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Random 512 vector </a:t>
            </a:r>
          </a:p>
          <a:p>
            <a:pPr lvl="2">
              <a:lnSpc>
                <a:spcPct val="150000"/>
              </a:lnSpc>
            </a:pPr>
            <a:r>
              <a:rPr lang="ko-KR" altLang="en-US" sz="3000" dirty="0" smtClean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 </a:t>
            </a:r>
            <a:r>
              <a:rPr lang="en-US" altLang="ko-KR" sz="3000" dirty="0" smtClean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– [-1, 1] </a:t>
            </a:r>
            <a:r>
              <a:rPr lang="ko-KR" altLang="en-US" sz="3000" dirty="0" smtClean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구간에서 생성된 균등 분포의 임의 신호  </a:t>
            </a:r>
          </a:p>
          <a:p>
            <a:pPr lvl="2">
              <a:lnSpc>
                <a:spcPct val="150000"/>
              </a:lnSpc>
            </a:pPr>
            <a:r>
              <a:rPr lang="ko-KR" altLang="en-US" sz="3000" dirty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 </a:t>
            </a:r>
            <a:r>
              <a:rPr lang="en-US" altLang="ko-KR" sz="3000" dirty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– </a:t>
            </a:r>
            <a:r>
              <a:rPr lang="ko-KR" altLang="en-US" sz="3000" dirty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다양한 진폭 조건을 포함하여 </a:t>
            </a:r>
            <a:r>
              <a:rPr lang="en-US" altLang="ko-KR" sz="3000" dirty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worst-case </a:t>
            </a:r>
            <a:r>
              <a:rPr lang="ko-KR" altLang="en-US" sz="3000" dirty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분석 목적</a:t>
            </a:r>
            <a:endParaRPr lang="en-US" altLang="ko-KR" sz="3000" dirty="0">
              <a:solidFill>
                <a:srgbClr val="22222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1">
              <a:lnSpc>
                <a:spcPct val="150000"/>
              </a:lnSpc>
            </a:pPr>
            <a:endParaRPr lang="en-US" altLang="ko-KR" sz="3000" dirty="0">
              <a:solidFill>
                <a:srgbClr val="22222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 smtClean="0">
                <a:solidFill>
                  <a:srgbClr val="222222"/>
                </a:solidFill>
                <a:latin typeface="Pretendard Bold" panose="020B0600000101010101" charset="-127"/>
                <a:ea typeface="Pretendard Bold" panose="020B0600000101010101" charset="-127"/>
              </a:rPr>
              <a:t>2) </a:t>
            </a:r>
            <a:r>
              <a:rPr lang="ko-KR" altLang="en-US" sz="4000" dirty="0" smtClean="0">
                <a:solidFill>
                  <a:srgbClr val="222222"/>
                </a:solidFill>
                <a:latin typeface="Pretendard Bold" panose="020B0600000101010101" charset="-127"/>
                <a:ea typeface="Pretendard Bold" panose="020B0600000101010101" charset="-127"/>
              </a:rPr>
              <a:t>모델</a:t>
            </a:r>
            <a:r>
              <a:rPr lang="en-US" altLang="ko-KR" sz="4000" dirty="0" smtClean="0">
                <a:solidFill>
                  <a:srgbClr val="222222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4000" dirty="0" smtClean="0">
                <a:solidFill>
                  <a:srgbClr val="222222"/>
                </a:solidFill>
                <a:latin typeface="Pretendard Bold" panose="020B0600000101010101" charset="-127"/>
                <a:ea typeface="Pretendard Bold" panose="020B0600000101010101" charset="-127"/>
              </a:rPr>
              <a:t>구성</a:t>
            </a:r>
            <a:endParaRPr lang="en-US" altLang="ko-KR" sz="4000" dirty="0" smtClean="0">
              <a:solidFill>
                <a:srgbClr val="222222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3000" dirty="0" smtClean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512-point FFT/IFFT </a:t>
            </a:r>
            <a:r>
              <a:rPr lang="ko-KR" altLang="en-US" sz="3000" dirty="0" smtClean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구조 </a:t>
            </a:r>
            <a:r>
              <a:rPr lang="en-US" altLang="ko-KR" sz="3000" dirty="0" smtClean="0">
                <a:solidFill>
                  <a:srgbClr val="222222"/>
                </a:solidFill>
                <a:latin typeface="Pretendard Regular" panose="020B0600000101010101" charset="-127"/>
                <a:ea typeface="Pretendard Regular" panose="020B0600000101010101" charset="-127"/>
              </a:rPr>
              <a:t>(Butterfly, Twiddle factor, Bit-reorder)</a:t>
            </a:r>
            <a:endParaRPr lang="ko-KR" altLang="en-US" sz="3000" dirty="0">
              <a:solidFill>
                <a:srgbClr val="22222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8" name="TextBox 5"/>
          <p:cNvSpPr txBox="1"/>
          <p:nvPr/>
        </p:nvSpPr>
        <p:spPr>
          <a:xfrm>
            <a:off x="965200" y="691023"/>
            <a:ext cx="97790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6400" dirty="0" smtClean="0">
                <a:solidFill>
                  <a:srgbClr val="C13844"/>
                </a:solidFill>
                <a:latin typeface="Pretendard Bold" panose="020B0600000101010101" charset="-127"/>
                <a:ea typeface="Pretendard Bold" panose="020B0600000101010101" charset="-127"/>
              </a:rPr>
              <a:t>Floating-point modeling </a:t>
            </a:r>
            <a:endParaRPr lang="ko-KR" sz="6400" b="0" i="0" u="none" strike="noStrike" dirty="0">
              <a:solidFill>
                <a:srgbClr val="22222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438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9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22585"/>
            <a:ext cx="16344900" cy="7876928"/>
          </a:xfrm>
          <a:prstGeom prst="rect">
            <a:avLst/>
          </a:prstGeom>
        </p:spPr>
      </p:pic>
      <p:sp>
        <p:nvSpPr>
          <p:cNvPr id="14" name="TextBox 6"/>
          <p:cNvSpPr txBox="1"/>
          <p:nvPr/>
        </p:nvSpPr>
        <p:spPr>
          <a:xfrm>
            <a:off x="14782800" y="1117600"/>
            <a:ext cx="2616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대한상공회의소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서울기술교육센터</a:t>
            </a:r>
          </a:p>
          <a:p>
            <a:pPr lvl="0" algn="r">
              <a:lnSpc>
                <a:spcPct val="116199"/>
              </a:lnSpc>
            </a:pP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AI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시스템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반도체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설계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2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</a:t>
            </a:r>
          </a:p>
        </p:txBody>
      </p:sp>
      <p:pic>
        <p:nvPicPr>
          <p:cNvPr id="15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424323"/>
            <a:ext cx="901700" cy="101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91615" y="1999123"/>
            <a:ext cx="15038070" cy="65341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742950" lvl="0" indent="-742950" algn="l">
              <a:lnSpc>
                <a:spcPct val="150000"/>
              </a:lnSpc>
              <a:buAutoNum type="arabicParenR"/>
            </a:pPr>
            <a:r>
              <a:rPr lang="ko-KR" altLang="en-US" sz="4000" dirty="0" smtClean="0">
                <a:solidFill>
                  <a:srgbClr val="222222"/>
                </a:solidFill>
                <a:latin typeface="Pretendard Bold" panose="020B0600000101010101" charset="-127"/>
                <a:ea typeface="Pretendard Bold" panose="020B0600000101010101" charset="-127"/>
              </a:rPr>
              <a:t>정수 표현 방식</a:t>
            </a:r>
            <a:endParaRPr lang="en-US" altLang="ko-KR" sz="3000" dirty="0">
              <a:solidFill>
                <a:srgbClr val="222222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 smtClean="0"/>
              <a:t>입력 </a:t>
            </a:r>
            <a:r>
              <a:rPr lang="ko-KR" altLang="en-US" sz="3200" dirty="0"/>
              <a:t>데이터는 </a:t>
            </a:r>
            <a:r>
              <a:rPr lang="en-US" altLang="ko-KR" sz="3200" dirty="0"/>
              <a:t>&lt;</a:t>
            </a:r>
            <a:r>
              <a:rPr lang="ko-KR" altLang="en-US" sz="3200" dirty="0"/>
              <a:t>정수</a:t>
            </a:r>
            <a:r>
              <a:rPr lang="en-US" altLang="ko-KR" sz="3200" dirty="0"/>
              <a:t>.</a:t>
            </a:r>
            <a:r>
              <a:rPr lang="ko-KR" altLang="en-US" sz="3200" dirty="0"/>
              <a:t>소수</a:t>
            </a:r>
            <a:r>
              <a:rPr lang="en-US" altLang="ko-KR" sz="3200" dirty="0"/>
              <a:t>&gt; </a:t>
            </a:r>
            <a:r>
              <a:rPr lang="ko-KR" altLang="en-US" sz="3200" dirty="0"/>
              <a:t>형식의 고정 소수점</a:t>
            </a:r>
            <a:r>
              <a:rPr lang="en-US" altLang="ko-KR" sz="3200" dirty="0"/>
              <a:t>(fixed-point)</a:t>
            </a:r>
            <a:r>
              <a:rPr lang="ko-KR" altLang="en-US" sz="3200" dirty="0"/>
              <a:t>으로 표현</a:t>
            </a:r>
            <a:r>
              <a:rPr lang="en-US" altLang="ko-KR" sz="3200" dirty="0"/>
              <a:t>.</a:t>
            </a:r>
            <a:r>
              <a:rPr lang="ko-KR" altLang="en-US" sz="3200" dirty="0"/>
              <a:t>  </a:t>
            </a:r>
            <a:r>
              <a:rPr lang="en-US" altLang="ko-KR" sz="3200" dirty="0"/>
              <a:t> </a:t>
            </a:r>
            <a:r>
              <a:rPr lang="en-US" altLang="ko-KR" sz="3200" dirty="0" smtClean="0"/>
              <a:t> </a:t>
            </a:r>
            <a:r>
              <a:rPr lang="en-US" altLang="ko-KR" sz="3200" dirty="0"/>
              <a:t>&lt;3.6</a:t>
            </a:r>
            <a:r>
              <a:rPr lang="en-US" altLang="ko-KR" sz="3200" dirty="0" smtClean="0"/>
              <a:t>&gt;</a:t>
            </a:r>
          </a:p>
          <a:p>
            <a:pPr lvl="1">
              <a:lnSpc>
                <a:spcPct val="150000"/>
              </a:lnSpc>
            </a:pPr>
            <a:r>
              <a:rPr lang="ko-KR" altLang="en-US" sz="3200" dirty="0" smtClean="0"/>
              <a:t> </a:t>
            </a:r>
            <a:endParaRPr lang="en-US" altLang="ko-KR" sz="3200" dirty="0"/>
          </a:p>
          <a:p>
            <a:pPr marL="742950" lvl="0" indent="-742950" algn="l">
              <a:lnSpc>
                <a:spcPct val="150000"/>
              </a:lnSpc>
              <a:buAutoNum type="arabicParenR"/>
            </a:pPr>
            <a:r>
              <a:rPr lang="ko-KR" altLang="en-US" sz="4000" dirty="0" smtClean="0">
                <a:solidFill>
                  <a:srgbClr val="222222"/>
                </a:solidFill>
                <a:latin typeface="Pretendard Bold" panose="020B0600000101010101" charset="-127"/>
                <a:ea typeface="Pretendard Bold" panose="020B0600000101010101" charset="-127"/>
              </a:rPr>
              <a:t>모델 구성</a:t>
            </a:r>
            <a:r>
              <a:rPr lang="en-US" altLang="ko-KR" sz="3200" dirty="0" smtClean="0">
                <a:solidFill>
                  <a:srgbClr val="222222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/>
              <a:t> </a:t>
            </a:r>
            <a:r>
              <a:rPr lang="en-US" altLang="ko-KR" sz="3200" dirty="0"/>
              <a:t>Floating-point</a:t>
            </a:r>
            <a:r>
              <a:rPr lang="ko-KR" altLang="en-US" sz="3200" dirty="0"/>
              <a:t>와 동일한 </a:t>
            </a:r>
            <a:r>
              <a:rPr lang="en-US" altLang="ko-KR" sz="3200" dirty="0"/>
              <a:t>512-point FFT/IFFT </a:t>
            </a:r>
            <a:r>
              <a:rPr lang="ko-KR" altLang="en-US" sz="3200" dirty="0"/>
              <a:t>구조 사용</a:t>
            </a:r>
            <a:endParaRPr lang="en-US" altLang="ko-KR" sz="32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/>
              <a:t>각 연산 단계에서 </a:t>
            </a:r>
            <a:r>
              <a:rPr lang="ko-KR" altLang="en-US" sz="3200" dirty="0" smtClean="0"/>
              <a:t>오차 발생 가능</a:t>
            </a:r>
            <a:r>
              <a:rPr lang="en-US" altLang="ko-KR" sz="3200" dirty="0" smtClean="0"/>
              <a:t>(</a:t>
            </a:r>
            <a:r>
              <a:rPr lang="en-US" altLang="ko-KR" sz="3200" dirty="0"/>
              <a:t>Saturation, </a:t>
            </a:r>
            <a:r>
              <a:rPr lang="en-US" altLang="ko-KR" sz="3200" dirty="0" smtClean="0"/>
              <a:t>Truncation)</a:t>
            </a:r>
            <a:endParaRPr lang="en-US" altLang="ko-KR" sz="3200" dirty="0"/>
          </a:p>
          <a:p>
            <a:pPr marL="742950" lvl="0" indent="-742950" algn="l">
              <a:lnSpc>
                <a:spcPct val="150000"/>
              </a:lnSpc>
              <a:buAutoNum type="arabicParenR"/>
            </a:pPr>
            <a:endParaRPr lang="en-US" altLang="ko-KR" sz="3200" dirty="0" smtClean="0">
              <a:solidFill>
                <a:srgbClr val="222222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marL="742950" indent="-742950">
              <a:lnSpc>
                <a:spcPct val="150000"/>
              </a:lnSpc>
              <a:buFontTx/>
              <a:buAutoNum type="arabicParenR"/>
            </a:pPr>
            <a:r>
              <a:rPr lang="ko-KR" altLang="en-US" sz="4000" dirty="0" smtClean="0">
                <a:solidFill>
                  <a:srgbClr val="222222"/>
                </a:solidFill>
                <a:latin typeface="Pretendard Bold" panose="020B0600000101010101" charset="-127"/>
                <a:ea typeface="Pretendard Bold" panose="020B0600000101010101" charset="-127"/>
              </a:rPr>
              <a:t>적용 목적</a:t>
            </a:r>
            <a:endParaRPr lang="en-US" altLang="ko-KR" sz="4000" dirty="0" smtClean="0">
              <a:solidFill>
                <a:srgbClr val="222222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/>
              <a:t> 실제 하드웨어</a:t>
            </a:r>
            <a:r>
              <a:rPr lang="en-US" altLang="ko-KR" sz="3200" dirty="0"/>
              <a:t>(FPGA/ASIC) </a:t>
            </a:r>
            <a:r>
              <a:rPr lang="ko-KR" altLang="en-US" sz="3200" dirty="0"/>
              <a:t>적용을 위한 </a:t>
            </a:r>
            <a:r>
              <a:rPr lang="ko-KR" altLang="en-US" sz="3200" dirty="0" err="1"/>
              <a:t>비트폭</a:t>
            </a:r>
            <a:r>
              <a:rPr lang="ko-KR" altLang="en-US" sz="3200" dirty="0"/>
              <a:t> 설계</a:t>
            </a:r>
            <a:endParaRPr lang="en-US" altLang="ko-KR" sz="3200" dirty="0" smtClean="0"/>
          </a:p>
        </p:txBody>
      </p:sp>
      <p:sp>
        <p:nvSpPr>
          <p:cNvPr id="8" name="TextBox 5"/>
          <p:cNvSpPr txBox="1"/>
          <p:nvPr/>
        </p:nvSpPr>
        <p:spPr>
          <a:xfrm>
            <a:off x="965200" y="691023"/>
            <a:ext cx="97790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6400" dirty="0" smtClean="0">
                <a:solidFill>
                  <a:srgbClr val="C13844"/>
                </a:solidFill>
                <a:latin typeface="Pretendard Bold" panose="020B0600000101010101" charset="-127"/>
                <a:ea typeface="Pretendard Bold" panose="020B0600000101010101" charset="-127"/>
              </a:rPr>
              <a:t>Fixed-point modeling </a:t>
            </a:r>
            <a:endParaRPr lang="ko-KR" sz="6400" b="0" i="0" u="none" strike="noStrike" dirty="0">
              <a:solidFill>
                <a:srgbClr val="22222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232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9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1914772"/>
            <a:ext cx="16344900" cy="7876928"/>
          </a:xfrm>
          <a:prstGeom prst="rect">
            <a:avLst/>
          </a:prstGeom>
        </p:spPr>
      </p:pic>
      <p:sp>
        <p:nvSpPr>
          <p:cNvPr id="14" name="TextBox 6"/>
          <p:cNvSpPr txBox="1"/>
          <p:nvPr/>
        </p:nvSpPr>
        <p:spPr>
          <a:xfrm>
            <a:off x="14782800" y="1117600"/>
            <a:ext cx="2616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대한상공회의소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서울기술교육센터</a:t>
            </a:r>
          </a:p>
          <a:p>
            <a:pPr lvl="0" algn="r">
              <a:lnSpc>
                <a:spcPct val="116199"/>
              </a:lnSpc>
            </a:pP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AI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시스템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반도체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설계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2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</a:t>
            </a:r>
          </a:p>
        </p:txBody>
      </p:sp>
      <p:pic>
        <p:nvPicPr>
          <p:cNvPr id="15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424323"/>
            <a:ext cx="901700" cy="101600"/>
          </a:xfrm>
          <a:prstGeom prst="rect">
            <a:avLst/>
          </a:prstGeom>
        </p:spPr>
      </p:pic>
      <p:sp>
        <p:nvSpPr>
          <p:cNvPr id="16" name="TextBox 5"/>
          <p:cNvSpPr txBox="1"/>
          <p:nvPr/>
        </p:nvSpPr>
        <p:spPr>
          <a:xfrm>
            <a:off x="965200" y="691023"/>
            <a:ext cx="119126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6400" dirty="0">
                <a:solidFill>
                  <a:srgbClr val="C13844"/>
                </a:solidFill>
                <a:latin typeface="Pretendard Bold" panose="020B0600000101010101" charset="-127"/>
                <a:ea typeface="Pretendard Bold" panose="020B0600000101010101" charset="-127"/>
              </a:rPr>
              <a:t>Fixed Coefficient</a:t>
            </a:r>
            <a:endParaRPr lang="ko-KR" altLang="ko-KR" sz="6400" dirty="0">
              <a:solidFill>
                <a:srgbClr val="22222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865416"/>
              </p:ext>
            </p:extLst>
          </p:nvPr>
        </p:nvGraphicFramePr>
        <p:xfrm>
          <a:off x="1752599" y="2888391"/>
          <a:ext cx="13411199" cy="66039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76401">
                  <a:extLst>
                    <a:ext uri="{9D8B030D-6E8A-4147-A177-3AD203B41FA5}">
                      <a16:colId xmlns:a16="http://schemas.microsoft.com/office/drawing/2014/main" val="390206422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889653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5534043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1081894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231499139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611379"/>
                    </a:ext>
                  </a:extLst>
                </a:gridCol>
                <a:gridCol w="2590798">
                  <a:extLst>
                    <a:ext uri="{9D8B030D-6E8A-4147-A177-3AD203B41FA5}">
                      <a16:colId xmlns:a16="http://schemas.microsoft.com/office/drawing/2014/main" val="947794270"/>
                    </a:ext>
                  </a:extLst>
                </a:gridCol>
              </a:tblGrid>
              <a:tr h="44026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 smtClean="0"/>
                        <a:t>Module</a:t>
                      </a:r>
                      <a:endParaRPr lang="ko-KR" altLang="en-US" sz="21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 smtClean="0"/>
                        <a:t>Step</a:t>
                      </a:r>
                      <a:endParaRPr lang="ko-KR" altLang="en-US" sz="21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 smtClean="0"/>
                        <a:t>Fixed Point Value</a:t>
                      </a:r>
                      <a:endParaRPr lang="ko-KR" altLang="en-US" sz="21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 smtClean="0"/>
                        <a:t>보정 여부</a:t>
                      </a:r>
                      <a:endParaRPr lang="ko-KR" altLang="en-US" sz="21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 smtClean="0"/>
                        <a:t>Fixed </a:t>
                      </a:r>
                      <a:r>
                        <a:rPr lang="ko-KR" altLang="en-US" sz="2100" dirty="0" smtClean="0"/>
                        <a:t>보정 수치</a:t>
                      </a:r>
                      <a:endParaRPr lang="ko-KR" altLang="en-US" sz="21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/>
                </a:tc>
                <a:extLst>
                  <a:ext uri="{0D108BD9-81ED-4DB2-BD59-A6C34878D82A}">
                    <a16:rowId xmlns:a16="http://schemas.microsoft.com/office/drawing/2014/main" val="2116939103"/>
                  </a:ext>
                </a:extLst>
              </a:tr>
              <a:tr h="440262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 smtClean="0"/>
                        <a:t>Module</a:t>
                      </a:r>
                      <a:r>
                        <a:rPr lang="en-US" altLang="ko-KR" sz="2100" baseline="0" dirty="0" smtClean="0"/>
                        <a:t> 0</a:t>
                      </a:r>
                      <a:endParaRPr lang="en-US" altLang="ko-KR" sz="2100" b="1" dirty="0" smtClean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100" dirty="0" smtClean="0"/>
                        <a:t>input</a:t>
                      </a:r>
                      <a:endParaRPr lang="en-US" altLang="ko-KR" sz="2100" b="1" dirty="0" smtClean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100" dirty="0" smtClean="0"/>
                        <a:t>&lt;3.6&gt;</a:t>
                      </a:r>
                      <a:endParaRPr lang="en-US" altLang="ko-KR" sz="2100" b="1" dirty="0" smtClean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 smtClean="0"/>
                        <a:t>step0_0</a:t>
                      </a:r>
                      <a:endParaRPr lang="en-US" altLang="ko-KR" sz="2100" dirty="0" smtClean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 smtClean="0"/>
                        <a:t>&lt;3.6&gt; </a:t>
                      </a:r>
                      <a:r>
                        <a:rPr lang="en-US" altLang="ko-KR" sz="2100" baseline="0" dirty="0" smtClean="0"/>
                        <a:t>+ &lt;3.6&gt; = &lt;4.6&gt;</a:t>
                      </a:r>
                      <a:endParaRPr lang="ko-KR" altLang="en-US" sz="21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 smtClean="0"/>
                        <a:t>&lt;4.6&gt;</a:t>
                      </a:r>
                      <a:endParaRPr lang="ko-KR" altLang="en-US" sz="21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extLst>
                  <a:ext uri="{0D108BD9-81ED-4DB2-BD59-A6C34878D82A}">
                    <a16:rowId xmlns:a16="http://schemas.microsoft.com/office/drawing/2014/main" val="1721228430"/>
                  </a:ext>
                </a:extLst>
              </a:tr>
              <a:tr h="4402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 smtClean="0"/>
                        <a:t>step0_1</a:t>
                      </a:r>
                      <a:endParaRPr lang="ko-KR" altLang="en-US" sz="21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100" dirty="0" smtClean="0"/>
                        <a:t>&lt;4.6&gt; </a:t>
                      </a:r>
                      <a:r>
                        <a:rPr lang="en-US" altLang="ko-KR" sz="2100" baseline="0" dirty="0" smtClean="0"/>
                        <a:t>+ &lt;4.6&gt; = &lt;5.6&gt;</a:t>
                      </a:r>
                      <a:endParaRPr lang="ko-KR" altLang="en-US" sz="2100" dirty="0" smtClean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 smtClean="0"/>
                        <a:t>&lt;5.6&gt;</a:t>
                      </a:r>
                      <a:endParaRPr lang="ko-KR" altLang="en-US" sz="21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extLst>
                  <a:ext uri="{0D108BD9-81ED-4DB2-BD59-A6C34878D82A}">
                    <a16:rowId xmlns:a16="http://schemas.microsoft.com/office/drawing/2014/main" val="1114288591"/>
                  </a:ext>
                </a:extLst>
              </a:tr>
              <a:tr h="4402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100" dirty="0" smtClean="0"/>
                        <a:t>output</a:t>
                      </a:r>
                      <a:endParaRPr lang="ko-KR" altLang="en-US" sz="2100" b="1" dirty="0" smtClean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100" dirty="0" smtClean="0"/>
                        <a:t>&lt;5.6&gt;</a:t>
                      </a:r>
                      <a:endParaRPr lang="ko-KR" altLang="en-US" sz="2100" b="1" dirty="0" smtClean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 smtClean="0"/>
                        <a:t>fac8_1</a:t>
                      </a:r>
                      <a:endParaRPr lang="ko-KR" altLang="en-US" sz="21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 smtClean="0"/>
                        <a:t>&lt;5.6&gt;</a:t>
                      </a:r>
                      <a:r>
                        <a:rPr lang="en-US" altLang="ko-KR" sz="2100" baseline="0" dirty="0" smtClean="0"/>
                        <a:t> x &lt;2.8&gt; = &lt;7.14&gt;</a:t>
                      </a:r>
                      <a:endParaRPr lang="ko-KR" altLang="en-US" sz="21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100" dirty="0" smtClean="0"/>
                        <a:t>보정</a:t>
                      </a:r>
                      <a:endParaRPr lang="ko-KR" altLang="en-US" sz="2100" dirty="0" smtClean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 smtClean="0"/>
                        <a:t>&lt;7.14&gt;</a:t>
                      </a:r>
                      <a:r>
                        <a:rPr lang="en-US" altLang="ko-KR" sz="2100" baseline="0" dirty="0" smtClean="0"/>
                        <a:t> </a:t>
                      </a:r>
                      <a:r>
                        <a:rPr lang="en-US" altLang="ko-KR" sz="2100" baseline="0" dirty="0" smtClean="0">
                          <a:sym typeface="Wingdings" panose="05000000000000000000" pitchFamily="2" charset="2"/>
                        </a:rPr>
                        <a:t>-&gt; &lt;6.6&gt;</a:t>
                      </a:r>
                      <a:endParaRPr lang="ko-KR" altLang="en-US" sz="21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extLst>
                  <a:ext uri="{0D108BD9-81ED-4DB2-BD59-A6C34878D82A}">
                    <a16:rowId xmlns:a16="http://schemas.microsoft.com/office/drawing/2014/main" val="3537559728"/>
                  </a:ext>
                </a:extLst>
              </a:tr>
              <a:tr h="4402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 smtClean="0"/>
                        <a:t>step0_2</a:t>
                      </a:r>
                      <a:endParaRPr lang="ko-KR" altLang="en-US" sz="21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100" dirty="0" smtClean="0"/>
                        <a:t>&lt;6.6&gt; </a:t>
                      </a:r>
                      <a:r>
                        <a:rPr lang="en-US" altLang="ko-KR" sz="2100" baseline="0" dirty="0" smtClean="0"/>
                        <a:t>+ &lt;6.6&gt; = &lt;7.6&gt;</a:t>
                      </a:r>
                      <a:endParaRPr lang="ko-KR" altLang="en-US" sz="2100" dirty="0" smtClean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 smtClean="0"/>
                        <a:t>&lt;7.6&gt;</a:t>
                      </a:r>
                      <a:endParaRPr lang="ko-KR" altLang="en-US" sz="21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extLst>
                  <a:ext uri="{0D108BD9-81ED-4DB2-BD59-A6C34878D82A}">
                    <a16:rowId xmlns:a16="http://schemas.microsoft.com/office/drawing/2014/main" val="3789669730"/>
                  </a:ext>
                </a:extLst>
              </a:tr>
              <a:tr h="4402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 smtClean="0"/>
                        <a:t>twiddle</a:t>
                      </a:r>
                      <a:endParaRPr lang="ko-KR" altLang="en-US" sz="21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 smtClean="0"/>
                        <a:t>&lt;7.6&gt; x &lt;2.7&gt; = &lt;9.13&gt;</a:t>
                      </a:r>
                      <a:endParaRPr lang="ko-KR" altLang="en-US" sz="21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100" dirty="0" smtClean="0"/>
                        <a:t>보정</a:t>
                      </a:r>
                      <a:endParaRPr lang="ko-KR" altLang="en-US" sz="2100" dirty="0" smtClean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 smtClean="0"/>
                        <a:t>&lt;9.13&gt;</a:t>
                      </a:r>
                      <a:r>
                        <a:rPr lang="en-US" altLang="ko-KR" sz="2100" baseline="0" dirty="0" smtClean="0"/>
                        <a:t> -&gt; &lt;5.6&gt;</a:t>
                      </a:r>
                      <a:endParaRPr lang="ko-KR" altLang="en-US" sz="21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extLst>
                  <a:ext uri="{0D108BD9-81ED-4DB2-BD59-A6C34878D82A}">
                    <a16:rowId xmlns:a16="http://schemas.microsoft.com/office/drawing/2014/main" val="3899646740"/>
                  </a:ext>
                </a:extLst>
              </a:tr>
              <a:tr h="440262">
                <a:tc rowSpan="5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100" dirty="0" smtClean="0"/>
                        <a:t>Module</a:t>
                      </a:r>
                      <a:r>
                        <a:rPr lang="en-US" altLang="ko-KR" sz="2100" baseline="0" dirty="0" smtClean="0"/>
                        <a:t> 1</a:t>
                      </a:r>
                      <a:endParaRPr lang="en-US" altLang="ko-KR" sz="2100" b="1" dirty="0" smtClean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100" dirty="0" smtClean="0"/>
                        <a:t>input</a:t>
                      </a:r>
                      <a:endParaRPr lang="en-US" altLang="ko-KR" sz="2100" b="1" dirty="0" smtClean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100" dirty="0" smtClean="0"/>
                        <a:t>&lt;5.6&gt;</a:t>
                      </a:r>
                      <a:endParaRPr lang="en-US" altLang="ko-KR" sz="2100" b="1" dirty="0" smtClean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 smtClean="0"/>
                        <a:t>step1_0</a:t>
                      </a:r>
                      <a:endParaRPr lang="en-US" altLang="ko-KR" sz="2100" dirty="0" smtClean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 smtClean="0"/>
                        <a:t>&lt;5.6&gt; </a:t>
                      </a:r>
                      <a:r>
                        <a:rPr lang="en-US" altLang="ko-KR" sz="2100" baseline="0" dirty="0" smtClean="0"/>
                        <a:t>+ &lt;5.6&gt; = &lt;6.6&gt;</a:t>
                      </a:r>
                      <a:endParaRPr lang="ko-KR" altLang="en-US" sz="21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 smtClean="0"/>
                        <a:t>&lt;6.6&gt;</a:t>
                      </a:r>
                      <a:endParaRPr lang="ko-KR" altLang="en-US" sz="21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extLst>
                  <a:ext uri="{0D108BD9-81ED-4DB2-BD59-A6C34878D82A}">
                    <a16:rowId xmlns:a16="http://schemas.microsoft.com/office/drawing/2014/main" val="469090092"/>
                  </a:ext>
                </a:extLst>
              </a:tr>
              <a:tr h="4402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 smtClean="0"/>
                        <a:t>step1_1</a:t>
                      </a:r>
                      <a:endParaRPr lang="ko-KR" altLang="en-US" sz="21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100" dirty="0" smtClean="0"/>
                        <a:t>&lt;6.6&gt; </a:t>
                      </a:r>
                      <a:r>
                        <a:rPr lang="en-US" altLang="ko-KR" sz="2100" baseline="0" dirty="0" smtClean="0"/>
                        <a:t>+ &lt;6.6&gt; = &lt;7.6&gt;</a:t>
                      </a:r>
                      <a:endParaRPr lang="ko-KR" altLang="en-US" sz="2100" dirty="0" smtClean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 smtClean="0"/>
                        <a:t>&lt;7.6&gt;</a:t>
                      </a:r>
                      <a:endParaRPr lang="ko-KR" altLang="en-US" sz="21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extLst>
                  <a:ext uri="{0D108BD9-81ED-4DB2-BD59-A6C34878D82A}">
                    <a16:rowId xmlns:a16="http://schemas.microsoft.com/office/drawing/2014/main" val="3542211515"/>
                  </a:ext>
                </a:extLst>
              </a:tr>
              <a:tr h="4402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100" dirty="0" smtClean="0"/>
                        <a:t>output</a:t>
                      </a:r>
                      <a:endParaRPr lang="ko-KR" altLang="en-US" sz="2100" b="1" dirty="0" smtClean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100" dirty="0" smtClean="0"/>
                        <a:t>&lt;6.6&gt;</a:t>
                      </a:r>
                      <a:endParaRPr lang="ko-KR" altLang="en-US" sz="2100" b="1" dirty="0" smtClean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 smtClean="0"/>
                        <a:t>fac8_1</a:t>
                      </a:r>
                      <a:endParaRPr lang="ko-KR" altLang="en-US" sz="21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 smtClean="0"/>
                        <a:t>&lt;7.6&gt;</a:t>
                      </a:r>
                      <a:r>
                        <a:rPr lang="en-US" altLang="ko-KR" sz="2100" baseline="0" dirty="0" smtClean="0"/>
                        <a:t> x &lt;2.7&gt; = &lt;9.13&gt;</a:t>
                      </a:r>
                      <a:endParaRPr lang="ko-KR" altLang="en-US" sz="21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100" dirty="0" smtClean="0"/>
                        <a:t>보정</a:t>
                      </a:r>
                      <a:endParaRPr lang="ko-KR" altLang="en-US" sz="2100" dirty="0" smtClean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 smtClean="0"/>
                        <a:t>&lt;9.13&gt;</a:t>
                      </a:r>
                      <a:r>
                        <a:rPr lang="en-US" altLang="ko-KR" sz="2100" baseline="0" dirty="0" smtClean="0"/>
                        <a:t> </a:t>
                      </a:r>
                      <a:r>
                        <a:rPr lang="en-US" altLang="ko-KR" sz="2100" baseline="0" dirty="0" smtClean="0">
                          <a:sym typeface="Wingdings" panose="05000000000000000000" pitchFamily="2" charset="2"/>
                        </a:rPr>
                        <a:t>-&gt; &lt;7.6&gt;</a:t>
                      </a:r>
                      <a:endParaRPr lang="ko-KR" altLang="en-US" sz="21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extLst>
                  <a:ext uri="{0D108BD9-81ED-4DB2-BD59-A6C34878D82A}">
                    <a16:rowId xmlns:a16="http://schemas.microsoft.com/office/drawing/2014/main" val="714681964"/>
                  </a:ext>
                </a:extLst>
              </a:tr>
              <a:tr h="4402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 smtClean="0"/>
                        <a:t>step1_2</a:t>
                      </a:r>
                      <a:endParaRPr lang="ko-KR" altLang="en-US" sz="21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100" dirty="0" smtClean="0"/>
                        <a:t>&lt;7.6&gt; </a:t>
                      </a:r>
                      <a:r>
                        <a:rPr lang="en-US" altLang="ko-KR" sz="2100" baseline="0" dirty="0" smtClean="0"/>
                        <a:t>+ &lt;7.6&gt; = &lt;8.6&gt;</a:t>
                      </a:r>
                      <a:endParaRPr lang="ko-KR" altLang="en-US" sz="2100" dirty="0" smtClean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 smtClean="0"/>
                        <a:t>&lt;8.6&gt;</a:t>
                      </a:r>
                      <a:endParaRPr lang="ko-KR" altLang="en-US" sz="21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extLst>
                  <a:ext uri="{0D108BD9-81ED-4DB2-BD59-A6C34878D82A}">
                    <a16:rowId xmlns:a16="http://schemas.microsoft.com/office/drawing/2014/main" val="2096261779"/>
                  </a:ext>
                </a:extLst>
              </a:tr>
              <a:tr h="4402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 smtClean="0"/>
                        <a:t>twiddle</a:t>
                      </a:r>
                      <a:endParaRPr lang="ko-KR" altLang="en-US" sz="21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 smtClean="0"/>
                        <a:t>&lt;8.6&gt; x &lt;2.7&gt; = &lt;10.13&gt;</a:t>
                      </a:r>
                      <a:endParaRPr lang="ko-KR" altLang="en-US" sz="21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100" dirty="0" smtClean="0"/>
                        <a:t>보정</a:t>
                      </a:r>
                      <a:endParaRPr lang="ko-KR" altLang="en-US" sz="2100" dirty="0" smtClean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 smtClean="0"/>
                        <a:t>&lt;10.13&gt;</a:t>
                      </a:r>
                      <a:r>
                        <a:rPr lang="en-US" altLang="ko-KR" sz="2100" baseline="0" dirty="0" smtClean="0"/>
                        <a:t> -&gt; &lt;6.6&gt;</a:t>
                      </a:r>
                      <a:endParaRPr lang="ko-KR" altLang="en-US" sz="21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extLst>
                  <a:ext uri="{0D108BD9-81ED-4DB2-BD59-A6C34878D82A}">
                    <a16:rowId xmlns:a16="http://schemas.microsoft.com/office/drawing/2014/main" val="2427151365"/>
                  </a:ext>
                </a:extLst>
              </a:tr>
              <a:tr h="440262">
                <a:tc row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100" dirty="0" smtClean="0"/>
                        <a:t>Module</a:t>
                      </a:r>
                      <a:r>
                        <a:rPr lang="en-US" altLang="ko-KR" sz="2100" baseline="0" dirty="0" smtClean="0"/>
                        <a:t> 2</a:t>
                      </a:r>
                      <a:endParaRPr lang="en-US" altLang="ko-KR" sz="2100" b="1" dirty="0" smtClean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100" dirty="0" smtClean="0"/>
                        <a:t>input</a:t>
                      </a:r>
                      <a:endParaRPr lang="en-US" altLang="ko-KR" sz="2100" b="1" dirty="0" smtClean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100" dirty="0" smtClean="0"/>
                        <a:t>&lt;6.6&gt;</a:t>
                      </a:r>
                      <a:endParaRPr lang="en-US" altLang="ko-KR" sz="2100" b="1" dirty="0" smtClean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 smtClean="0"/>
                        <a:t>step2_0</a:t>
                      </a:r>
                      <a:endParaRPr lang="en-US" altLang="ko-KR" sz="2100" dirty="0" smtClean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 smtClean="0"/>
                        <a:t>&lt;6.6&gt; </a:t>
                      </a:r>
                      <a:r>
                        <a:rPr lang="en-US" altLang="ko-KR" sz="2100" baseline="0" dirty="0" smtClean="0"/>
                        <a:t>+ &lt;6.6&gt; = &lt;7.6&gt;</a:t>
                      </a:r>
                      <a:endParaRPr lang="ko-KR" altLang="en-US" sz="21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 smtClean="0"/>
                        <a:t>&lt;7.6&gt;</a:t>
                      </a:r>
                      <a:endParaRPr lang="ko-KR" altLang="en-US" sz="21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extLst>
                  <a:ext uri="{0D108BD9-81ED-4DB2-BD59-A6C34878D82A}">
                    <a16:rowId xmlns:a16="http://schemas.microsoft.com/office/drawing/2014/main" val="1077214089"/>
                  </a:ext>
                </a:extLst>
              </a:tr>
              <a:tr h="4402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 smtClean="0"/>
                        <a:t>step2_1</a:t>
                      </a:r>
                      <a:endParaRPr lang="ko-KR" altLang="en-US" sz="21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100" dirty="0" smtClean="0"/>
                        <a:t>&lt;7.6&gt; </a:t>
                      </a:r>
                      <a:r>
                        <a:rPr lang="en-US" altLang="ko-KR" sz="2100" baseline="0" dirty="0" smtClean="0"/>
                        <a:t>+ &lt;7.6&gt; = &lt;8.6&gt;</a:t>
                      </a:r>
                      <a:endParaRPr lang="ko-KR" altLang="en-US" sz="2100" dirty="0" smtClean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1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 smtClean="0"/>
                        <a:t>&lt;8.6&gt;</a:t>
                      </a:r>
                      <a:endParaRPr lang="ko-KR" altLang="en-US" sz="21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extLst>
                  <a:ext uri="{0D108BD9-81ED-4DB2-BD59-A6C34878D82A}">
                    <a16:rowId xmlns:a16="http://schemas.microsoft.com/office/drawing/2014/main" val="289556459"/>
                  </a:ext>
                </a:extLst>
              </a:tr>
              <a:tr h="4402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100" dirty="0" smtClean="0"/>
                        <a:t>output</a:t>
                      </a:r>
                      <a:endParaRPr lang="ko-KR" altLang="en-US" sz="2100" b="1" dirty="0" smtClean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100" dirty="0" smtClean="0"/>
                        <a:t>&lt;9.4&gt;</a:t>
                      </a:r>
                      <a:endParaRPr lang="ko-KR" altLang="en-US" sz="2100" b="1" dirty="0" smtClean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 smtClean="0"/>
                        <a:t>fac8_1</a:t>
                      </a:r>
                      <a:endParaRPr lang="ko-KR" altLang="en-US" sz="21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 smtClean="0"/>
                        <a:t>&lt;8.6&gt;</a:t>
                      </a:r>
                      <a:r>
                        <a:rPr lang="en-US" altLang="ko-KR" sz="2100" baseline="0" dirty="0" smtClean="0"/>
                        <a:t> x &lt;2.7&gt; = &lt;10.13&gt;</a:t>
                      </a:r>
                      <a:endParaRPr lang="ko-KR" altLang="en-US" sz="21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100" dirty="0" smtClean="0"/>
                        <a:t>보정</a:t>
                      </a:r>
                      <a:endParaRPr lang="ko-KR" altLang="en-US" sz="2100" dirty="0" smtClean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 smtClean="0"/>
                        <a:t>&lt;10.13&gt;</a:t>
                      </a:r>
                      <a:r>
                        <a:rPr lang="en-US" altLang="ko-KR" sz="2100" baseline="0" dirty="0" smtClean="0"/>
                        <a:t> </a:t>
                      </a:r>
                      <a:r>
                        <a:rPr lang="en-US" altLang="ko-KR" sz="2100" baseline="0" dirty="0" smtClean="0">
                          <a:sym typeface="Wingdings" panose="05000000000000000000" pitchFamily="2" charset="2"/>
                        </a:rPr>
                        <a:t>-&gt; &lt;8.6&gt;</a:t>
                      </a:r>
                      <a:endParaRPr lang="ko-KR" altLang="en-US" sz="21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extLst>
                  <a:ext uri="{0D108BD9-81ED-4DB2-BD59-A6C34878D82A}">
                    <a16:rowId xmlns:a16="http://schemas.microsoft.com/office/drawing/2014/main" val="625790492"/>
                  </a:ext>
                </a:extLst>
              </a:tr>
              <a:tr h="4402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 smtClean="0"/>
                        <a:t>step2_2</a:t>
                      </a:r>
                      <a:endParaRPr lang="ko-KR" altLang="en-US" sz="21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100" dirty="0" smtClean="0"/>
                        <a:t>&lt;8.6&gt; </a:t>
                      </a:r>
                      <a:r>
                        <a:rPr lang="en-US" altLang="ko-KR" sz="2100" baseline="0" dirty="0" smtClean="0"/>
                        <a:t>+ &lt;8.6&gt; = &lt;9.6&gt;</a:t>
                      </a:r>
                      <a:endParaRPr lang="ko-KR" altLang="en-US" sz="2100" dirty="0" smtClean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100" dirty="0" smtClean="0"/>
                        <a:t>보정</a:t>
                      </a:r>
                      <a:endParaRPr lang="ko-KR" altLang="en-US" sz="2100" dirty="0" smtClean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dirty="0" smtClean="0"/>
                        <a:t>&lt;9.6&gt; -&gt; &lt;9.4&gt;</a:t>
                      </a:r>
                      <a:endParaRPr lang="ko-KR" altLang="en-US" sz="2100" dirty="0">
                        <a:solidFill>
                          <a:schemeClr val="tx1"/>
                        </a:solidFill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</a:txBody>
                  <a:tcPr marL="97434" marR="97434" marT="48717" marB="48717" anchor="ctr"/>
                </a:tc>
                <a:extLst>
                  <a:ext uri="{0D108BD9-81ED-4DB2-BD59-A6C34878D82A}">
                    <a16:rowId xmlns:a16="http://schemas.microsoft.com/office/drawing/2014/main" val="98796899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3868400" y="1968499"/>
            <a:ext cx="3302000" cy="8617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2500" dirty="0" smtClean="0">
                <a:latin typeface="Pretendard Regular" panose="020B0600000101010101" charset="-127"/>
                <a:ea typeface="Pretendard Regular" panose="020B0600000101010101" charset="-127"/>
              </a:rPr>
              <a:t>정수부 </a:t>
            </a:r>
            <a:r>
              <a:rPr lang="en-US" altLang="ko-KR" sz="2500" dirty="0"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en-US" altLang="ko-KR" sz="2500" dirty="0" smtClean="0">
                <a:latin typeface="Pretendard Regular" panose="020B0600000101010101" charset="-127"/>
                <a:ea typeface="Pretendard Regular" panose="020B0600000101010101" charset="-127"/>
              </a:rPr>
              <a:t>saturation </a:t>
            </a: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2500" dirty="0" err="1" smtClean="0">
                <a:latin typeface="Pretendard Regular" panose="020B0600000101010101" charset="-127"/>
                <a:ea typeface="Pretendard Regular" panose="020B0600000101010101" charset="-127"/>
              </a:rPr>
              <a:t>소수부</a:t>
            </a:r>
            <a:r>
              <a:rPr lang="ko-KR" altLang="en-US" sz="2500" dirty="0" smtClean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sz="2500" dirty="0">
                <a:latin typeface="Pretendard Regular" panose="020B0600000101010101" charset="-127"/>
                <a:ea typeface="Pretendard Regular" panose="020B0600000101010101" charset="-127"/>
              </a:rPr>
              <a:t>: </a:t>
            </a:r>
            <a:r>
              <a:rPr lang="en-US" altLang="ko-KR" sz="2500" dirty="0" smtClean="0">
                <a:latin typeface="Pretendard Regular" panose="020B0600000101010101" charset="-127"/>
                <a:ea typeface="Pretendard Regular" panose="020B0600000101010101" charset="-127"/>
              </a:rPr>
              <a:t>truncation</a:t>
            </a:r>
            <a:endParaRPr lang="en-US" altLang="ko-KR" sz="25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" name="실행 단추: 홈 1">
            <a:hlinkClick r:id="rId5" action="ppaction://hlinksldjump" highlightClick="1"/>
          </p:cNvPr>
          <p:cNvSpPr/>
          <p:nvPr/>
        </p:nvSpPr>
        <p:spPr>
          <a:xfrm>
            <a:off x="16230600" y="8677759"/>
            <a:ext cx="762000" cy="762000"/>
          </a:xfrm>
          <a:prstGeom prst="actionButtonHome">
            <a:avLst/>
          </a:prstGeom>
          <a:solidFill>
            <a:srgbClr val="F4C2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65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9017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0" y="10147300"/>
            <a:ext cx="18288000" cy="13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2546524"/>
            <a:ext cx="16344900" cy="6692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65200" y="1257300"/>
            <a:ext cx="61214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6400" dirty="0" smtClean="0">
                <a:solidFill>
                  <a:srgbClr val="C13844"/>
                </a:solidFill>
                <a:latin typeface="Pretendard Bold" panose="020B0600000101010101" charset="-127"/>
                <a:ea typeface="Pretendard Bold" panose="020B0600000101010101" charset="-127"/>
              </a:rPr>
              <a:t>Fixed Code</a:t>
            </a:r>
            <a:endParaRPr lang="ko-KR" sz="6400" b="0" i="0" u="none" strike="noStrike" dirty="0">
              <a:solidFill>
                <a:srgbClr val="222222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8" name="TextBox 6"/>
          <p:cNvSpPr txBox="1"/>
          <p:nvPr/>
        </p:nvSpPr>
        <p:spPr>
          <a:xfrm>
            <a:off x="14414500" y="1117600"/>
            <a:ext cx="2984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대한상공회의소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서울기술교육센터</a:t>
            </a:r>
          </a:p>
          <a:p>
            <a:pPr lvl="0" algn="r">
              <a:lnSpc>
                <a:spcPct val="116199"/>
              </a:lnSpc>
            </a:pP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AI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시스템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반도체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설계</a:t>
            </a:r>
            <a:r>
              <a:rPr lang="en-US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 2</a:t>
            </a:r>
            <a:r>
              <a:rPr lang="ko-KR" sz="1400" i="0" u="none" strike="noStrike" dirty="0">
                <a:solidFill>
                  <a:srgbClr val="8C887B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2990545"/>
            <a:ext cx="9686053" cy="57780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311653" y="4217115"/>
            <a:ext cx="5562600" cy="34009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ko-KR" sz="3500" dirty="0" smtClean="0">
                <a:latin typeface="Pretendard Regular" panose="020B0600000101010101" charset="-127"/>
                <a:ea typeface="Pretendard Regular" panose="020B0600000101010101" charset="-127"/>
              </a:rPr>
              <a:t>Floating </a:t>
            </a:r>
            <a:r>
              <a:rPr lang="ko-KR" altLang="en-US" sz="3500" dirty="0" smtClean="0">
                <a:latin typeface="Pretendard Regular" panose="020B0600000101010101" charset="-127"/>
                <a:ea typeface="Pretendard Regular" panose="020B0600000101010101" charset="-127"/>
              </a:rPr>
              <a:t>→ </a:t>
            </a:r>
            <a:r>
              <a:rPr lang="en-US" altLang="ko-KR" sz="3500" dirty="0" smtClean="0">
                <a:latin typeface="Pretendard Regular" panose="020B0600000101010101" charset="-127"/>
                <a:ea typeface="Pretendard Regular" panose="020B0600000101010101" charset="-127"/>
              </a:rPr>
              <a:t>Fixed Data </a:t>
            </a:r>
          </a:p>
          <a:p>
            <a:endParaRPr lang="en-US" altLang="ko-KR" sz="30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ko-KR" altLang="en-US" sz="3000" dirty="0" smtClean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sz="3000" dirty="0" smtClean="0">
                <a:latin typeface="Pretendard Regular" panose="020B0600000101010101" charset="-127"/>
                <a:ea typeface="Pretendard Regular" panose="020B0600000101010101" charset="-127"/>
              </a:rPr>
              <a:t>1) </a:t>
            </a:r>
            <a:r>
              <a:rPr lang="ko-KR" altLang="en-US" sz="3000" dirty="0" err="1" smtClean="0">
                <a:latin typeface="Pretendard Regular" panose="020B0600000101010101" charset="-127"/>
                <a:ea typeface="Pretendard Regular" panose="020B0600000101010101" charset="-127"/>
              </a:rPr>
              <a:t>소수부</a:t>
            </a:r>
            <a:r>
              <a:rPr lang="ko-KR" altLang="en-US" sz="3000" dirty="0" smtClean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sz="3000" dirty="0" smtClean="0">
                <a:latin typeface="Pretendard Regular" panose="020B0600000101010101" charset="-127"/>
                <a:ea typeface="Pretendard Regular" panose="020B0600000101010101" charset="-127"/>
              </a:rPr>
              <a:t>Truncation Process </a:t>
            </a:r>
          </a:p>
          <a:p>
            <a:r>
              <a:rPr lang="en-US" altLang="ko-KR" sz="3000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sz="3000" dirty="0" smtClean="0">
                <a:latin typeface="Pretendard Regular" panose="020B0600000101010101" charset="-127"/>
                <a:ea typeface="Pretendard Regular" panose="020B0600000101010101" charset="-127"/>
              </a:rPr>
              <a:t> -&gt; Round </a:t>
            </a:r>
            <a:r>
              <a:rPr lang="ko-KR" altLang="en-US" sz="3000" dirty="0" smtClean="0">
                <a:latin typeface="Pretendard Regular" panose="020B0600000101010101" charset="-127"/>
                <a:ea typeface="Pretendard Regular" panose="020B0600000101010101" charset="-127"/>
              </a:rPr>
              <a:t>함수를 사용해 반올림</a:t>
            </a:r>
            <a:endParaRPr lang="en-US" altLang="ko-KR" sz="3000" dirty="0" smtClean="0">
              <a:latin typeface="Pretendard Regular" panose="020B0600000101010101" charset="-127"/>
              <a:ea typeface="Pretendard Regular" panose="020B0600000101010101" charset="-127"/>
            </a:endParaRPr>
          </a:p>
          <a:p>
            <a:endParaRPr lang="en-US" altLang="ko-KR" sz="30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r>
              <a:rPr lang="en-US" altLang="ko-KR" sz="3000" dirty="0" smtClean="0">
                <a:latin typeface="Pretendard Regular" panose="020B0600000101010101" charset="-127"/>
                <a:ea typeface="Pretendard Regular" panose="020B0600000101010101" charset="-127"/>
              </a:rPr>
              <a:t> 2) </a:t>
            </a:r>
            <a:r>
              <a:rPr lang="ko-KR" altLang="en-US" sz="3000" dirty="0" smtClean="0">
                <a:latin typeface="Pretendard Regular" panose="020B0600000101010101" charset="-127"/>
                <a:ea typeface="Pretendard Regular" panose="020B0600000101010101" charset="-127"/>
              </a:rPr>
              <a:t>정수부 </a:t>
            </a:r>
            <a:r>
              <a:rPr lang="en-US" altLang="ko-KR" sz="3000" dirty="0" smtClean="0">
                <a:latin typeface="Pretendard Regular" panose="020B0600000101010101" charset="-127"/>
                <a:ea typeface="Pretendard Regular" panose="020B0600000101010101" charset="-127"/>
              </a:rPr>
              <a:t>Saturation Process</a:t>
            </a:r>
          </a:p>
          <a:p>
            <a:r>
              <a:rPr lang="en-US" altLang="ko-KR" sz="3000" dirty="0"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sz="3000" dirty="0" smtClean="0">
                <a:latin typeface="Pretendard Regular" panose="020B0600000101010101" charset="-127"/>
                <a:ea typeface="Pretendard Regular" panose="020B0600000101010101" charset="-127"/>
              </a:rPr>
              <a:t> -&gt; Code </a:t>
            </a:r>
            <a:r>
              <a:rPr lang="ko-KR" altLang="en-US" sz="3000" dirty="0" smtClean="0">
                <a:latin typeface="Pretendard Regular" panose="020B0600000101010101" charset="-127"/>
                <a:ea typeface="Pretendard Regular" panose="020B0600000101010101" charset="-127"/>
              </a:rPr>
              <a:t>참고</a:t>
            </a:r>
            <a:endParaRPr lang="en-US" altLang="ko-KR" sz="3000" dirty="0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81400" y="5588174"/>
            <a:ext cx="3048000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625600" y="6313595"/>
            <a:ext cx="3784600" cy="24550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3607" y="5588175"/>
            <a:ext cx="1029179" cy="332666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9200" y="2902329"/>
            <a:ext cx="1143000" cy="79337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3606" y="4305299"/>
            <a:ext cx="1029179" cy="95828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7401" y="3467100"/>
            <a:ext cx="533400" cy="34311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3600" y="5143500"/>
            <a:ext cx="73321" cy="95828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7401" y="3831268"/>
            <a:ext cx="329576" cy="18902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7401" y="4068283"/>
            <a:ext cx="329576" cy="18902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8321" y="3509500"/>
            <a:ext cx="457199" cy="34311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3589" y="4252804"/>
            <a:ext cx="457199" cy="34311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8320" y="4019224"/>
            <a:ext cx="457199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2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16006</TotalTime>
  <Words>2783</Words>
  <Application>Microsoft Office PowerPoint</Application>
  <PresentationFormat>사용자 지정</PresentationFormat>
  <Paragraphs>972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2" baseType="lpstr">
      <vt:lpstr>Pretendard Bold</vt:lpstr>
      <vt:lpstr>Pretendard Regular</vt:lpstr>
      <vt:lpstr>Arial</vt:lpstr>
      <vt:lpstr>Calibri</vt:lpstr>
      <vt:lpstr>Wingdings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kccistc</dc:creator>
  <cp:lastModifiedBy>kccistc</cp:lastModifiedBy>
  <cp:revision>223</cp:revision>
  <dcterms:created xsi:type="dcterms:W3CDTF">2006-08-16T00:00:00Z</dcterms:created>
  <dcterms:modified xsi:type="dcterms:W3CDTF">2025-08-05T00:43:04Z</dcterms:modified>
</cp:coreProperties>
</file>